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osis Semi Bold" charset="1" panose="02010703020202060003"/>
      <p:regular r:id="rId10"/>
    </p:embeddedFont>
    <p:embeddedFont>
      <p:font typeface="Dosis Semi Bold Bold" charset="1" panose="02010803020202060003"/>
      <p:regular r:id="rId11"/>
    </p:embeddedFont>
    <p:embeddedFont>
      <p:font typeface="Bobby Jones" charset="1" panose="00000000000000000000"/>
      <p:regular r:id="rId12"/>
    </p:embeddedFont>
    <p:embeddedFont>
      <p:font typeface="Marykate" charset="1" panose="00000000000000000000"/>
      <p:regular r:id="rId13"/>
    </p:embeddedFont>
    <p:embeddedFont>
      <p:font typeface="29LT Adir SemiBold" charset="1" panose="00000706000000000000"/>
      <p:regular r:id="rId14"/>
    </p:embeddedFont>
    <p:embeddedFont>
      <p:font typeface="29LT Adir SemiBold Bold" charset="1" panose="00000906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26" Target="slides/slide11.xml" Type="http://schemas.openxmlformats.org/officeDocument/2006/relationships/slide"/><Relationship Id="rId27" Target="slides/slide12.xml" Type="http://schemas.openxmlformats.org/officeDocument/2006/relationships/slide"/><Relationship Id="rId28" Target="slides/slide13.xml" Type="http://schemas.openxmlformats.org/officeDocument/2006/relationships/slide"/><Relationship Id="rId29" Target="slides/slide14.xml" Type="http://schemas.openxmlformats.org/officeDocument/2006/relationships/slide"/><Relationship Id="rId3" Target="viewProps.xml" Type="http://schemas.openxmlformats.org/officeDocument/2006/relationships/viewProps"/><Relationship Id="rId30" Target="slides/slide15.xml" Type="http://schemas.openxmlformats.org/officeDocument/2006/relationships/slide"/><Relationship Id="rId31" Target="slides/slide16.xml" Type="http://schemas.openxmlformats.org/officeDocument/2006/relationships/slide"/><Relationship Id="rId32" Target="slides/slide17.xml" Type="http://schemas.openxmlformats.org/officeDocument/2006/relationships/slide"/><Relationship Id="rId33" Target="slides/slide18.xml" Type="http://schemas.openxmlformats.org/officeDocument/2006/relationships/slide"/><Relationship Id="rId34" Target="slides/slide19.xml" Type="http://schemas.openxmlformats.org/officeDocument/2006/relationships/slide"/><Relationship Id="rId35" Target="slides/slide20.xml" Type="http://schemas.openxmlformats.org/officeDocument/2006/relationships/slide"/><Relationship Id="rId36" Target="slides/slide21.xml" Type="http://schemas.openxmlformats.org/officeDocument/2006/relationships/slide"/><Relationship Id="rId37" Target="slides/slide22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31" Target="../media/image30.png" Type="http://schemas.openxmlformats.org/officeDocument/2006/relationships/image"/><Relationship Id="rId32" Target="../media/image31.sv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13" Target="../media/image16.png" Type="http://schemas.openxmlformats.org/officeDocument/2006/relationships/image"/><Relationship Id="rId14" Target="../media/image17.svg" Type="http://schemas.openxmlformats.org/officeDocument/2006/relationships/image"/><Relationship Id="rId15" Target="../media/image22.png" Type="http://schemas.openxmlformats.org/officeDocument/2006/relationships/image"/><Relationship Id="rId16" Target="../media/image23.svg" Type="http://schemas.openxmlformats.org/officeDocument/2006/relationships/image"/><Relationship Id="rId17" Target="../media/image69.pn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7.png" Type="http://schemas.openxmlformats.org/officeDocument/2006/relationships/image"/><Relationship Id="rId6" Target="../media/image68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70.pn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18.png" Type="http://schemas.openxmlformats.org/officeDocument/2006/relationships/image"/><Relationship Id="rId14" Target="../media/image19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22.png" Type="http://schemas.openxmlformats.org/officeDocument/2006/relationships/image"/><Relationship Id="rId18" Target="../media/image23.svg" Type="http://schemas.openxmlformats.org/officeDocument/2006/relationships/image"/><Relationship Id="rId2" Target="../media/image1.jpe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1.png" Type="http://schemas.openxmlformats.org/officeDocument/2006/relationships/image"/><Relationship Id="rId4" Target="../media/image72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73.png" Type="http://schemas.openxmlformats.org/officeDocument/2006/relationships/image"/><Relationship Id="rId8" Target="../media/image74.svg" Type="http://schemas.openxmlformats.org/officeDocument/2006/relationships/image"/><Relationship Id="rId9" Target="../media/image75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1.png" Type="http://schemas.openxmlformats.org/officeDocument/2006/relationships/image"/><Relationship Id="rId4" Target="../media/image72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73.png" Type="http://schemas.openxmlformats.org/officeDocument/2006/relationships/image"/><Relationship Id="rId8" Target="../media/image74.svg" Type="http://schemas.openxmlformats.org/officeDocument/2006/relationships/image"/><Relationship Id="rId9" Target="../media/image76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1.png" Type="http://schemas.openxmlformats.org/officeDocument/2006/relationships/image"/><Relationship Id="rId4" Target="../media/image72.svg" Type="http://schemas.openxmlformats.org/officeDocument/2006/relationships/image"/><Relationship Id="rId5" Target="../media/image77.pn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73.png" Type="http://schemas.openxmlformats.org/officeDocument/2006/relationships/image"/><Relationship Id="rId9" Target="../media/image74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12" Target="../media/image52.png" Type="http://schemas.openxmlformats.org/officeDocument/2006/relationships/image"/><Relationship Id="rId13" Target="../media/image53.svg" Type="http://schemas.openxmlformats.org/officeDocument/2006/relationships/image"/><Relationship Id="rId14" Target="../media/image81.png" Type="http://schemas.openxmlformats.org/officeDocument/2006/relationships/image"/><Relationship Id="rId15" Target="../media/image82.svg" Type="http://schemas.openxmlformats.org/officeDocument/2006/relationships/image"/><Relationship Id="rId16" Target="../media/image50.png" Type="http://schemas.openxmlformats.org/officeDocument/2006/relationships/image"/><Relationship Id="rId17" Target="../media/image51.svg" Type="http://schemas.openxmlformats.org/officeDocument/2006/relationships/image"/><Relationship Id="rId2" Target="../media/image77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8.png" Type="http://schemas.openxmlformats.org/officeDocument/2006/relationships/image"/><Relationship Id="rId6" Target="../media/image79.png" Type="http://schemas.openxmlformats.org/officeDocument/2006/relationships/image"/><Relationship Id="rId7" Target="../media/image80.pn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53.svg" Type="http://schemas.openxmlformats.org/officeDocument/2006/relationships/image"/><Relationship Id="rId12" Target="../media/image81.png" Type="http://schemas.openxmlformats.org/officeDocument/2006/relationships/image"/><Relationship Id="rId13" Target="../media/image82.svg" Type="http://schemas.openxmlformats.org/officeDocument/2006/relationships/image"/><Relationship Id="rId14" Target="../media/image50.png" Type="http://schemas.openxmlformats.org/officeDocument/2006/relationships/image"/><Relationship Id="rId15" Target="../media/image51.svg" Type="http://schemas.openxmlformats.org/officeDocument/2006/relationships/image"/><Relationship Id="rId2" Target="../media/image83.png" Type="http://schemas.openxmlformats.org/officeDocument/2006/relationships/image"/><Relationship Id="rId3" Target="../media/image77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18.png" Type="http://schemas.openxmlformats.org/officeDocument/2006/relationships/image"/><Relationship Id="rId14" Target="../media/image19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22.png" Type="http://schemas.openxmlformats.org/officeDocument/2006/relationships/image"/><Relationship Id="rId18" Target="../media/image23.svg" Type="http://schemas.openxmlformats.org/officeDocument/2006/relationships/image"/><Relationship Id="rId2" Target="../media/image1.jpe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22.png" Type="http://schemas.openxmlformats.org/officeDocument/2006/relationships/image"/><Relationship Id="rId12" Target="../media/image23.svg" Type="http://schemas.openxmlformats.org/officeDocument/2006/relationships/image"/><Relationship Id="rId13" Target="../media/image88.png" Type="http://schemas.openxmlformats.org/officeDocument/2006/relationships/image"/><Relationship Id="rId14" Target="../media/image89.png" Type="http://schemas.openxmlformats.org/officeDocument/2006/relationships/image"/><Relationship Id="rId2" Target="../media/image1.jpeg" Type="http://schemas.openxmlformats.org/officeDocument/2006/relationships/image"/><Relationship Id="rId3" Target="../media/image84.png" Type="http://schemas.openxmlformats.org/officeDocument/2006/relationships/image"/><Relationship Id="rId4" Target="../media/image85.svg" Type="http://schemas.openxmlformats.org/officeDocument/2006/relationships/image"/><Relationship Id="rId5" Target="../media/image86.png" Type="http://schemas.openxmlformats.org/officeDocument/2006/relationships/image"/><Relationship Id="rId6" Target="../media/image8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38.png" Type="http://schemas.openxmlformats.org/officeDocument/2006/relationships/image"/><Relationship Id="rId14" Target="../media/image39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40.png" Type="http://schemas.openxmlformats.org/officeDocument/2006/relationships/image"/><Relationship Id="rId18" Target="../media/image41.svg" Type="http://schemas.openxmlformats.org/officeDocument/2006/relationships/image"/><Relationship Id="rId19" Target="../media/image42.png" Type="http://schemas.openxmlformats.org/officeDocument/2006/relationships/image"/><Relationship Id="rId2" Target="../media/image1.jpeg" Type="http://schemas.openxmlformats.org/officeDocument/2006/relationships/image"/><Relationship Id="rId20" Target="../media/image43.sv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13" Target="../media/image16.png" Type="http://schemas.openxmlformats.org/officeDocument/2006/relationships/image"/><Relationship Id="rId14" Target="../media/image17.svg" Type="http://schemas.openxmlformats.org/officeDocument/2006/relationships/image"/><Relationship Id="rId15" Target="../media/image22.png" Type="http://schemas.openxmlformats.org/officeDocument/2006/relationships/image"/><Relationship Id="rId16" Target="../media/image23.svg" Type="http://schemas.openxmlformats.org/officeDocument/2006/relationships/image"/><Relationship Id="rId17" Target="../media/image58.png" Type="http://schemas.openxmlformats.org/officeDocument/2006/relationships/image"/><Relationship Id="rId18" Target="../media/image59.svg" Type="http://schemas.openxmlformats.org/officeDocument/2006/relationships/image"/><Relationship Id="rId2" Target="../media/image1.jpeg" Type="http://schemas.openxmlformats.org/officeDocument/2006/relationships/image"/><Relationship Id="rId3" Target="../media/image54.png" Type="http://schemas.openxmlformats.org/officeDocument/2006/relationships/image"/><Relationship Id="rId4" Target="../media/image55.svg" Type="http://schemas.openxmlformats.org/officeDocument/2006/relationships/image"/><Relationship Id="rId5" Target="../media/image56.png" Type="http://schemas.openxmlformats.org/officeDocument/2006/relationships/image"/><Relationship Id="rId6" Target="../media/image57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22.png" Type="http://schemas.openxmlformats.org/officeDocument/2006/relationships/image"/><Relationship Id="rId12" Target="../media/image23.svg" Type="http://schemas.openxmlformats.org/officeDocument/2006/relationships/image"/><Relationship Id="rId13" Target="../media/image92.png" Type="http://schemas.openxmlformats.org/officeDocument/2006/relationships/image"/><Relationship Id="rId14" Target="../media/image93.svg" Type="http://schemas.openxmlformats.org/officeDocument/2006/relationships/image"/><Relationship Id="rId15" Target="../media/image94.png" Type="http://schemas.openxmlformats.org/officeDocument/2006/relationships/image"/><Relationship Id="rId16" Target="../media/image95.svg" Type="http://schemas.openxmlformats.org/officeDocument/2006/relationships/image"/><Relationship Id="rId17" Target="../media/image96.png" Type="http://schemas.openxmlformats.org/officeDocument/2006/relationships/image"/><Relationship Id="rId18" Target="../media/image97.svg" Type="http://schemas.openxmlformats.org/officeDocument/2006/relationships/image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90.png" Type="http://schemas.openxmlformats.org/officeDocument/2006/relationships/image"/><Relationship Id="rId6" Target="../media/image91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98.png" Type="http://schemas.openxmlformats.org/officeDocument/2006/relationships/image"/><Relationship Id="rId3" Target="../media/image2.png" Type="http://schemas.openxmlformats.org/officeDocument/2006/relationships/image"/><Relationship Id="rId30" Target="../media/image99.svg" Type="http://schemas.openxmlformats.org/officeDocument/2006/relationships/image"/><Relationship Id="rId31" Target="../media/image30.png" Type="http://schemas.openxmlformats.org/officeDocument/2006/relationships/image"/><Relationship Id="rId32" Target="../media/image31.sv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22.png" Type="http://schemas.openxmlformats.org/officeDocument/2006/relationships/image"/><Relationship Id="rId12" Target="../media/image23.svg" Type="http://schemas.openxmlformats.org/officeDocument/2006/relationships/image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44.png" Type="http://schemas.openxmlformats.org/officeDocument/2006/relationships/image"/><Relationship Id="rId6" Target="../media/image45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50.png" Type="http://schemas.openxmlformats.org/officeDocument/2006/relationships/image"/><Relationship Id="rId14" Target="../media/image51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52.png" Type="http://schemas.openxmlformats.org/officeDocument/2006/relationships/image"/><Relationship Id="rId18" Target="../media/image53.svg" Type="http://schemas.openxmlformats.org/officeDocument/2006/relationships/image"/><Relationship Id="rId19" Target="../media/image38.png" Type="http://schemas.openxmlformats.org/officeDocument/2006/relationships/image"/><Relationship Id="rId2" Target="../media/image1.jpeg" Type="http://schemas.openxmlformats.org/officeDocument/2006/relationships/image"/><Relationship Id="rId20" Target="../media/image39.sv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48.png" Type="http://schemas.openxmlformats.org/officeDocument/2006/relationships/image"/><Relationship Id="rId8" Target="../media/image49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18.png" Type="http://schemas.openxmlformats.org/officeDocument/2006/relationships/image"/><Relationship Id="rId14" Target="../media/image19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22.png" Type="http://schemas.openxmlformats.org/officeDocument/2006/relationships/image"/><Relationship Id="rId18" Target="../media/image23.svg" Type="http://schemas.openxmlformats.org/officeDocument/2006/relationships/image"/><Relationship Id="rId2" Target="../media/image1.jpe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18.png" Type="http://schemas.openxmlformats.org/officeDocument/2006/relationships/image"/><Relationship Id="rId14" Target="../media/image19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22.png" Type="http://schemas.openxmlformats.org/officeDocument/2006/relationships/image"/><Relationship Id="rId18" Target="../media/image23.svg" Type="http://schemas.openxmlformats.org/officeDocument/2006/relationships/image"/><Relationship Id="rId19" Target="../media/image60.png" Type="http://schemas.openxmlformats.org/officeDocument/2006/relationships/image"/><Relationship Id="rId2" Target="../media/image1.jpeg" Type="http://schemas.openxmlformats.org/officeDocument/2006/relationships/image"/><Relationship Id="rId20" Target="../media/image61.png" Type="http://schemas.openxmlformats.org/officeDocument/2006/relationships/image"/><Relationship Id="rId21" Target="../media/image62.png" Type="http://schemas.openxmlformats.org/officeDocument/2006/relationships/image"/><Relationship Id="rId3" Target="../media/image54.png" Type="http://schemas.openxmlformats.org/officeDocument/2006/relationships/image"/><Relationship Id="rId4" Target="../media/image55.svg" Type="http://schemas.openxmlformats.org/officeDocument/2006/relationships/image"/><Relationship Id="rId5" Target="../media/image56.png" Type="http://schemas.openxmlformats.org/officeDocument/2006/relationships/image"/><Relationship Id="rId6" Target="../media/image57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5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22.png" Type="http://schemas.openxmlformats.org/officeDocument/2006/relationships/image"/><Relationship Id="rId12" Target="../media/image23.svg" Type="http://schemas.openxmlformats.org/officeDocument/2006/relationships/image"/><Relationship Id="rId13" Target="../media/image65.png" Type="http://schemas.openxmlformats.org/officeDocument/2006/relationships/image"/><Relationship Id="rId14" Target="../media/image66.png" Type="http://schemas.openxmlformats.org/officeDocument/2006/relationships/image"/><Relationship Id="rId2" Target="../media/image1.jpeg" Type="http://schemas.openxmlformats.org/officeDocument/2006/relationships/image"/><Relationship Id="rId3" Target="../media/image63.png" Type="http://schemas.openxmlformats.org/officeDocument/2006/relationships/image"/><Relationship Id="rId4" Target="../media/image64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22.png" Type="http://schemas.openxmlformats.org/officeDocument/2006/relationships/image"/><Relationship Id="rId12" Target="../media/image23.svg" Type="http://schemas.openxmlformats.org/officeDocument/2006/relationships/image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44.png" Type="http://schemas.openxmlformats.org/officeDocument/2006/relationships/image"/><Relationship Id="rId6" Target="../media/image45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18.png" Type="http://schemas.openxmlformats.org/officeDocument/2006/relationships/image"/><Relationship Id="rId14" Target="../media/image19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22.png" Type="http://schemas.openxmlformats.org/officeDocument/2006/relationships/image"/><Relationship Id="rId18" Target="../media/image23.svg" Type="http://schemas.openxmlformats.org/officeDocument/2006/relationships/image"/><Relationship Id="rId2" Target="../media/image1.jpe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Relationship Id="rId9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4000"/>
          </a:blip>
          <a:srcRect l="-25046" t="21875" r="-25046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869488" y="-836544"/>
            <a:ext cx="20086371" cy="12006726"/>
            <a:chOff x="0" y="0"/>
            <a:chExt cx="26781829" cy="1600896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394920"/>
              <a:ext cx="1900244" cy="15205129"/>
              <a:chOff x="0" y="0"/>
              <a:chExt cx="356429" cy="285202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>
                <a:off x="0" y="0"/>
                <a:ext cx="356429" cy="2852028"/>
              </a:xfrm>
              <a:custGeom>
                <a:avLst/>
                <a:gdLst/>
                <a:ahLst/>
                <a:cxnLst/>
                <a:rect r="r" b="b" t="t" l="l"/>
                <a:pathLst>
                  <a:path h="2852028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00AD9C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24881585" y="394920"/>
              <a:ext cx="1900244" cy="15205129"/>
              <a:chOff x="0" y="0"/>
              <a:chExt cx="356429" cy="285202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>
                <a:off x="0" y="0"/>
                <a:ext cx="356429" cy="2852028"/>
              </a:xfrm>
              <a:custGeom>
                <a:avLst/>
                <a:gdLst/>
                <a:ahLst/>
                <a:cxnLst/>
                <a:rect r="r" b="b" t="t" l="l"/>
                <a:pathLst>
                  <a:path h="2852028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00AD9C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5400000">
              <a:off x="12801106" y="-11850985"/>
              <a:ext cx="1900244" cy="25602213"/>
              <a:chOff x="0" y="0"/>
              <a:chExt cx="356429" cy="480221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>
                <a:off x="0" y="0"/>
                <a:ext cx="356429" cy="4802210"/>
              </a:xfrm>
              <a:custGeom>
                <a:avLst/>
                <a:gdLst/>
                <a:ahLst/>
                <a:cxnLst/>
                <a:rect r="r" b="b" t="t" l="l"/>
                <a:pathLst>
                  <a:path h="4802210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00AD9C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5400000">
              <a:off x="12656286" y="2257740"/>
              <a:ext cx="1900244" cy="25602213"/>
              <a:chOff x="0" y="0"/>
              <a:chExt cx="356429" cy="480221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>
                <a:off x="0" y="0"/>
                <a:ext cx="356429" cy="4802210"/>
              </a:xfrm>
              <a:custGeom>
                <a:avLst/>
                <a:gdLst/>
                <a:ahLst/>
                <a:cxnLst/>
                <a:rect r="r" b="b" t="t" l="l"/>
                <a:pathLst>
                  <a:path h="4802210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00AD9C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1398260" y="2807641"/>
            <a:ext cx="15215267" cy="4419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617"/>
              </a:lnSpc>
            </a:pPr>
            <a:r>
              <a:rPr lang="en-US" sz="19100" spc="783">
                <a:solidFill>
                  <a:srgbClr val="00AD9C"/>
                </a:solidFill>
                <a:latin typeface="Marykate"/>
              </a:rPr>
              <a:t>CODON USAGE DATA SET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590959">
            <a:off x="15997142" y="3573304"/>
            <a:ext cx="2538932" cy="2538932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true" rot="-10325232">
            <a:off x="-735485" y="106452"/>
            <a:ext cx="2815623" cy="2815623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049497">
            <a:off x="125050" y="6657359"/>
            <a:ext cx="2053555" cy="2933651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245013">
            <a:off x="1141207" y="2386216"/>
            <a:ext cx="880607" cy="1841573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254325">
            <a:off x="-2461" y="4984554"/>
            <a:ext cx="2288606" cy="67826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156784" y="6407053"/>
            <a:ext cx="2131216" cy="2080842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52783">
            <a:off x="15429461" y="420538"/>
            <a:ext cx="1171974" cy="2052821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612873">
            <a:off x="16578786" y="2115729"/>
            <a:ext cx="1078345" cy="1913193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5896463" y="7600896"/>
            <a:ext cx="6495075" cy="405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1"/>
              </a:lnSpc>
              <a:spcBef>
                <a:spcPct val="0"/>
              </a:spcBef>
            </a:pPr>
            <a:r>
              <a:rPr lang="en-US" sz="2971" spc="374">
                <a:solidFill>
                  <a:srgbClr val="00030A"/>
                </a:solidFill>
                <a:latin typeface="Bobby Jones"/>
              </a:rPr>
              <a:t>GROUP 7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984971" y="6344082"/>
            <a:ext cx="464062" cy="471782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402703" y="8895672"/>
            <a:ext cx="433498" cy="411429"/>
          </a:xfrm>
          <a:prstGeom prst="rect">
            <a:avLst/>
          </a:prstGeom>
        </p:spPr>
      </p:pic>
      <p:grpSp>
        <p:nvGrpSpPr>
          <p:cNvPr name="Group 28" id="28"/>
          <p:cNvGrpSpPr>
            <a:grpSpLocks noChangeAspect="true"/>
          </p:cNvGrpSpPr>
          <p:nvPr/>
        </p:nvGrpSpPr>
        <p:grpSpPr>
          <a:xfrm rot="1977585">
            <a:off x="17291502" y="858834"/>
            <a:ext cx="512498" cy="269991"/>
            <a:chOff x="0" y="0"/>
            <a:chExt cx="1610360" cy="848360"/>
          </a:xfrm>
        </p:grpSpPr>
        <p:sp>
          <p:nvSpPr>
            <p:cNvPr name="Freeform 29" id="29"/>
            <p:cNvSpPr/>
            <p:nvPr/>
          </p:nvSpPr>
          <p:spPr>
            <a:xfrm flipH="false" flipV="false">
              <a:off x="-31750" y="0"/>
              <a:ext cx="1675130" cy="880110"/>
            </a:xfrm>
            <a:custGeom>
              <a:avLst/>
              <a:gdLst/>
              <a:ahLst/>
              <a:cxnLst/>
              <a:rect r="r" b="b" t="t" l="l"/>
              <a:pathLst>
                <a:path h="880110" w="167513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030890" y="4603934"/>
            <a:ext cx="229651" cy="229651"/>
            <a:chOff x="0" y="0"/>
            <a:chExt cx="6350000" cy="6350000"/>
          </a:xfrm>
        </p:grpSpPr>
        <p:sp>
          <p:nvSpPr>
            <p:cNvPr name="Freeform 31" id="31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99457" y="3512761"/>
            <a:ext cx="238202" cy="236037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814686" y="1469307"/>
            <a:ext cx="451922" cy="405086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94641" y="3085316"/>
            <a:ext cx="420451" cy="427445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 rot="0">
            <a:off x="2490694" y="9376318"/>
            <a:ext cx="229651" cy="229651"/>
            <a:chOff x="0" y="0"/>
            <a:chExt cx="6350000" cy="6350000"/>
          </a:xfrm>
        </p:grpSpPr>
        <p:sp>
          <p:nvSpPr>
            <p:cNvPr name="Freeform 36" id="36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71795">
            <a:off x="2865448" y="1647521"/>
            <a:ext cx="433712" cy="411632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4678159">
            <a:off x="15159154" y="375441"/>
            <a:ext cx="433498" cy="411429"/>
          </a:xfrm>
          <a:prstGeom prst="rect">
            <a:avLst/>
          </a:prstGeom>
        </p:spPr>
      </p:pic>
      <p:grpSp>
        <p:nvGrpSpPr>
          <p:cNvPr name="Group 39" id="39"/>
          <p:cNvGrpSpPr>
            <a:grpSpLocks noChangeAspect="true"/>
          </p:cNvGrpSpPr>
          <p:nvPr/>
        </p:nvGrpSpPr>
        <p:grpSpPr>
          <a:xfrm rot="1977585">
            <a:off x="3370855" y="9474682"/>
            <a:ext cx="498419" cy="262574"/>
            <a:chOff x="0" y="0"/>
            <a:chExt cx="1610360" cy="848360"/>
          </a:xfrm>
        </p:grpSpPr>
        <p:sp>
          <p:nvSpPr>
            <p:cNvPr name="Freeform 40" id="40"/>
            <p:cNvSpPr/>
            <p:nvPr/>
          </p:nvSpPr>
          <p:spPr>
            <a:xfrm flipH="false" flipV="false">
              <a:off x="-31750" y="0"/>
              <a:ext cx="1675130" cy="880110"/>
            </a:xfrm>
            <a:custGeom>
              <a:avLst/>
              <a:gdLst/>
              <a:ahLst/>
              <a:cxnLst/>
              <a:rect r="r" b="b" t="t" l="l"/>
              <a:pathLst>
                <a:path h="880110" w="167513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pic>
        <p:nvPicPr>
          <p:cNvPr name="Picture 41" id="41"/>
          <p:cNvPicPr>
            <a:picLocks noChangeAspect="true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48353" y="7888147"/>
            <a:ext cx="238202" cy="236037"/>
          </a:xfrm>
          <a:prstGeom prst="rect">
            <a:avLst/>
          </a:prstGeom>
        </p:spPr>
      </p:pic>
      <p:grpSp>
        <p:nvGrpSpPr>
          <p:cNvPr name="Group 42" id="42"/>
          <p:cNvGrpSpPr/>
          <p:nvPr/>
        </p:nvGrpSpPr>
        <p:grpSpPr>
          <a:xfrm rot="0">
            <a:off x="14170004" y="614952"/>
            <a:ext cx="252393" cy="252393"/>
            <a:chOff x="0" y="0"/>
            <a:chExt cx="6350000" cy="6350000"/>
          </a:xfrm>
        </p:grpSpPr>
        <p:sp>
          <p:nvSpPr>
            <p:cNvPr name="Freeform 43" id="43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2102176" y="1987440"/>
            <a:ext cx="229651" cy="229651"/>
            <a:chOff x="0" y="0"/>
            <a:chExt cx="6350000" cy="6350000"/>
          </a:xfrm>
        </p:grpSpPr>
        <p:sp>
          <p:nvSpPr>
            <p:cNvPr name="Freeform 45" id="45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grpSp>
        <p:nvGrpSpPr>
          <p:cNvPr name="Group 46" id="46"/>
          <p:cNvGrpSpPr>
            <a:grpSpLocks noChangeAspect="true"/>
          </p:cNvGrpSpPr>
          <p:nvPr/>
        </p:nvGrpSpPr>
        <p:grpSpPr>
          <a:xfrm rot="-921396">
            <a:off x="16540798" y="9558525"/>
            <a:ext cx="547777" cy="288577"/>
            <a:chOff x="0" y="0"/>
            <a:chExt cx="1610360" cy="848360"/>
          </a:xfrm>
        </p:grpSpPr>
        <p:sp>
          <p:nvSpPr>
            <p:cNvPr name="Freeform 47" id="47"/>
            <p:cNvSpPr/>
            <p:nvPr/>
          </p:nvSpPr>
          <p:spPr>
            <a:xfrm flipH="false" flipV="false">
              <a:off x="-31750" y="0"/>
              <a:ext cx="1675130" cy="880110"/>
            </a:xfrm>
            <a:custGeom>
              <a:avLst/>
              <a:gdLst/>
              <a:ahLst/>
              <a:cxnLst/>
              <a:rect r="r" b="b" t="t" l="l"/>
              <a:pathLst>
                <a:path h="880110" w="167513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pic>
        <p:nvPicPr>
          <p:cNvPr name="Picture 48" id="48"/>
          <p:cNvPicPr>
            <a:picLocks noChangeAspect="true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432686">
            <a:off x="2912608" y="-670724"/>
            <a:ext cx="2225071" cy="2156296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153974">
            <a:off x="15418170" y="8432300"/>
            <a:ext cx="635916" cy="234734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42482">
            <a:off x="3931404" y="8366112"/>
            <a:ext cx="1054904" cy="2072133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649993" y="9347076"/>
            <a:ext cx="464062" cy="471782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84765">
            <a:off x="13333465" y="8957720"/>
            <a:ext cx="850155" cy="1508339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80356" y="9140282"/>
            <a:ext cx="238202" cy="236037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550558" y="1200069"/>
            <a:ext cx="464062" cy="471782"/>
          </a:xfrm>
          <a:prstGeom prst="rect">
            <a:avLst/>
          </a:prstGeom>
        </p:spPr>
      </p:pic>
      <p:grpSp>
        <p:nvGrpSpPr>
          <p:cNvPr name="Group 55" id="55"/>
          <p:cNvGrpSpPr/>
          <p:nvPr/>
        </p:nvGrpSpPr>
        <p:grpSpPr>
          <a:xfrm rot="0">
            <a:off x="17374128" y="5789409"/>
            <a:ext cx="208069" cy="208069"/>
            <a:chOff x="0" y="0"/>
            <a:chExt cx="6350000" cy="6350000"/>
          </a:xfrm>
        </p:grpSpPr>
        <p:sp>
          <p:nvSpPr>
            <p:cNvPr name="Freeform 56" id="56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pic>
        <p:nvPicPr>
          <p:cNvPr name="Picture 57" id="57"/>
          <p:cNvPicPr>
            <a:picLocks noChangeAspect="true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599093" y="8855697"/>
            <a:ext cx="548192" cy="491379"/>
          </a:xfrm>
          <a:prstGeom prst="rect">
            <a:avLst/>
          </a:prstGeom>
        </p:spPr>
      </p:pic>
      <p:pic>
        <p:nvPicPr>
          <p:cNvPr name="Picture 58" id="58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414156">
            <a:off x="12901159" y="-655176"/>
            <a:ext cx="938638" cy="1962931"/>
          </a:xfrm>
          <a:prstGeom prst="rect">
            <a:avLst/>
          </a:prstGeom>
        </p:spPr>
      </p:pic>
      <p:pic>
        <p:nvPicPr>
          <p:cNvPr name="Picture 59" id="59"/>
          <p:cNvPicPr>
            <a:picLocks noChangeAspect="true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565863" y="375966"/>
            <a:ext cx="548192" cy="491379"/>
          </a:xfrm>
          <a:prstGeom prst="rect">
            <a:avLst/>
          </a:prstGeom>
        </p:spPr>
      </p:pic>
      <p:pic>
        <p:nvPicPr>
          <p:cNvPr name="Picture 60" id="60"/>
          <p:cNvPicPr>
            <a:picLocks noChangeAspect="true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4678159">
            <a:off x="12300890" y="9540296"/>
            <a:ext cx="433498" cy="411429"/>
          </a:xfrm>
          <a:prstGeom prst="rect">
            <a:avLst/>
          </a:prstGeom>
        </p:spPr>
      </p:pic>
      <p:grpSp>
        <p:nvGrpSpPr>
          <p:cNvPr name="Group 61" id="61"/>
          <p:cNvGrpSpPr/>
          <p:nvPr/>
        </p:nvGrpSpPr>
        <p:grpSpPr>
          <a:xfrm rot="0">
            <a:off x="12018872" y="362559"/>
            <a:ext cx="252393" cy="252393"/>
            <a:chOff x="0" y="0"/>
            <a:chExt cx="6350000" cy="6350000"/>
          </a:xfrm>
        </p:grpSpPr>
        <p:sp>
          <p:nvSpPr>
            <p:cNvPr name="Freeform 62" id="62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65C7E"/>
            </a:solid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4000"/>
          </a:blip>
          <a:srcRect l="-25046" t="21875" r="-25046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869488" y="-836544"/>
            <a:ext cx="20086371" cy="12006726"/>
            <a:chOff x="0" y="0"/>
            <a:chExt cx="26781829" cy="1600896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394920"/>
              <a:ext cx="1900244" cy="15205129"/>
              <a:chOff x="0" y="0"/>
              <a:chExt cx="356429" cy="285202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>
                <a:off x="0" y="0"/>
                <a:ext cx="356429" cy="2852028"/>
              </a:xfrm>
              <a:custGeom>
                <a:avLst/>
                <a:gdLst/>
                <a:ahLst/>
                <a:cxnLst/>
                <a:rect r="r" b="b" t="t" l="l"/>
                <a:pathLst>
                  <a:path h="2852028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F2BC2A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24881585" y="394920"/>
              <a:ext cx="1900244" cy="15205129"/>
              <a:chOff x="0" y="0"/>
              <a:chExt cx="356429" cy="285202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>
                <a:off x="0" y="0"/>
                <a:ext cx="356429" cy="2852028"/>
              </a:xfrm>
              <a:custGeom>
                <a:avLst/>
                <a:gdLst/>
                <a:ahLst/>
                <a:cxnLst/>
                <a:rect r="r" b="b" t="t" l="l"/>
                <a:pathLst>
                  <a:path h="2852028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F2BC2A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5400000">
              <a:off x="12801106" y="-11850985"/>
              <a:ext cx="1900244" cy="25602213"/>
              <a:chOff x="0" y="0"/>
              <a:chExt cx="356429" cy="480221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>
                <a:off x="0" y="0"/>
                <a:ext cx="356429" cy="4802210"/>
              </a:xfrm>
              <a:custGeom>
                <a:avLst/>
                <a:gdLst/>
                <a:ahLst/>
                <a:cxnLst/>
                <a:rect r="r" b="b" t="t" l="l"/>
                <a:pathLst>
                  <a:path h="4802210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F2BC2A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5400000">
              <a:off x="12656286" y="2257740"/>
              <a:ext cx="1900244" cy="25602213"/>
              <a:chOff x="0" y="0"/>
              <a:chExt cx="356429" cy="480221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>
                <a:off x="0" y="0"/>
                <a:ext cx="356429" cy="4802210"/>
              </a:xfrm>
              <a:custGeom>
                <a:avLst/>
                <a:gdLst/>
                <a:ahLst/>
                <a:cxnLst/>
                <a:rect r="r" b="b" t="t" l="l"/>
                <a:pathLst>
                  <a:path h="4802210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F2BC2A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7799536" y="484489"/>
            <a:ext cx="10308041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80"/>
              </a:lnSpc>
            </a:pPr>
            <a:r>
              <a:rPr lang="en-US" sz="9900" spc="168">
                <a:solidFill>
                  <a:srgbClr val="00AD9C"/>
                </a:solidFill>
                <a:latin typeface="Marykate"/>
              </a:rPr>
              <a:t>LABEL ENCODER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46637">
            <a:off x="3282906" y="1285376"/>
            <a:ext cx="2821801" cy="4031145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9137809">
            <a:off x="6365207" y="3721545"/>
            <a:ext cx="1200313" cy="1163212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559185" y="1302389"/>
            <a:ext cx="1447442" cy="1413229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075660" y="5316521"/>
            <a:ext cx="175922" cy="174323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71795">
            <a:off x="2399029" y="3095889"/>
            <a:ext cx="320314" cy="304007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163158" y="2715619"/>
            <a:ext cx="342728" cy="348430"/>
          </a:xfrm>
          <a:prstGeom prst="rect">
            <a:avLst/>
          </a:prstGeom>
        </p:spPr>
      </p:pic>
      <p:grpSp>
        <p:nvGrpSpPr>
          <p:cNvPr name="Group 23" id="23"/>
          <p:cNvGrpSpPr>
            <a:grpSpLocks noChangeAspect="true"/>
          </p:cNvGrpSpPr>
          <p:nvPr/>
        </p:nvGrpSpPr>
        <p:grpSpPr>
          <a:xfrm rot="-874149">
            <a:off x="6983836" y="2320754"/>
            <a:ext cx="368103" cy="193922"/>
            <a:chOff x="0" y="0"/>
            <a:chExt cx="1610360" cy="848360"/>
          </a:xfrm>
        </p:grpSpPr>
        <p:sp>
          <p:nvSpPr>
            <p:cNvPr name="Freeform 24" id="24"/>
            <p:cNvSpPr/>
            <p:nvPr/>
          </p:nvSpPr>
          <p:spPr>
            <a:xfrm flipH="false" flipV="false">
              <a:off x="-31750" y="0"/>
              <a:ext cx="1675130" cy="880110"/>
            </a:xfrm>
            <a:custGeom>
              <a:avLst/>
              <a:gdLst/>
              <a:ahLst/>
              <a:cxnLst/>
              <a:rect r="r" b="b" t="t" l="l"/>
              <a:pathLst>
                <a:path h="880110" w="167513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3282906" y="3509208"/>
            <a:ext cx="169607" cy="169607"/>
            <a:chOff x="0" y="0"/>
            <a:chExt cx="6350000" cy="6350000"/>
          </a:xfrm>
        </p:grpSpPr>
        <p:sp>
          <p:nvSpPr>
            <p:cNvPr name="Freeform 26" id="26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559185" y="4720682"/>
            <a:ext cx="419931" cy="376411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7"/>
          <a:srcRect l="0" t="0" r="0" b="0"/>
          <a:stretch>
            <a:fillRect/>
          </a:stretch>
        </p:blipFill>
        <p:spPr>
          <a:xfrm flipH="false" flipV="false" rot="0">
            <a:off x="9835169" y="2277060"/>
            <a:ext cx="6236775" cy="7196279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1234350" y="6849546"/>
            <a:ext cx="8249574" cy="1548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21"/>
              </a:lnSpc>
            </a:pPr>
            <a:r>
              <a:rPr lang="en-US" sz="3405">
                <a:solidFill>
                  <a:srgbClr val="003933"/>
                </a:solidFill>
                <a:latin typeface="Dosis Semi Bold"/>
              </a:rPr>
              <a:t> ทำการ Encode Feature: Kingdom ซึ่งเราจะใช้ข้อมูลนี้ในการเป็น Label เราต้องทำการ Encode ค่า y ทั้ง 3 ค่านั่นก็คือ y_train, y_cv, y_test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4000"/>
          </a:blip>
          <a:srcRect l="-25046" t="21875" r="-25046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869488" y="-836544"/>
            <a:ext cx="20086371" cy="12006726"/>
            <a:chOff x="0" y="0"/>
            <a:chExt cx="26781829" cy="1600896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394920"/>
              <a:ext cx="1900244" cy="15205129"/>
              <a:chOff x="0" y="0"/>
              <a:chExt cx="356429" cy="285202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>
                <a:off x="0" y="0"/>
                <a:ext cx="356429" cy="2852028"/>
              </a:xfrm>
              <a:custGeom>
                <a:avLst/>
                <a:gdLst/>
                <a:ahLst/>
                <a:cxnLst/>
                <a:rect r="r" b="b" t="t" l="l"/>
                <a:pathLst>
                  <a:path h="2852028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F2BC2A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24881585" y="394920"/>
              <a:ext cx="1900244" cy="15205129"/>
              <a:chOff x="0" y="0"/>
              <a:chExt cx="356429" cy="285202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>
                <a:off x="0" y="0"/>
                <a:ext cx="356429" cy="2852028"/>
              </a:xfrm>
              <a:custGeom>
                <a:avLst/>
                <a:gdLst/>
                <a:ahLst/>
                <a:cxnLst/>
                <a:rect r="r" b="b" t="t" l="l"/>
                <a:pathLst>
                  <a:path h="2852028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F2BC2A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5400000">
              <a:off x="12801106" y="-11850985"/>
              <a:ext cx="1900244" cy="25602213"/>
              <a:chOff x="0" y="0"/>
              <a:chExt cx="356429" cy="480221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>
                <a:off x="0" y="0"/>
                <a:ext cx="356429" cy="4802210"/>
              </a:xfrm>
              <a:custGeom>
                <a:avLst/>
                <a:gdLst/>
                <a:ahLst/>
                <a:cxnLst/>
                <a:rect r="r" b="b" t="t" l="l"/>
                <a:pathLst>
                  <a:path h="4802210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F2BC2A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5400000">
              <a:off x="12656286" y="2257740"/>
              <a:ext cx="1900244" cy="25602213"/>
              <a:chOff x="0" y="0"/>
              <a:chExt cx="356429" cy="480221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>
                <a:off x="0" y="0"/>
                <a:ext cx="356429" cy="4802210"/>
              </a:xfrm>
              <a:custGeom>
                <a:avLst/>
                <a:gdLst/>
                <a:ahLst/>
                <a:cxnLst/>
                <a:rect r="r" b="b" t="t" l="l"/>
                <a:pathLst>
                  <a:path h="4802210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F2BC2A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122470" y="8113641"/>
            <a:ext cx="1447442" cy="1413229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017324" y="2277574"/>
            <a:ext cx="6269045" cy="7249296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7767106" y="530864"/>
            <a:ext cx="10308041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80"/>
              </a:lnSpc>
            </a:pPr>
            <a:r>
              <a:rPr lang="en-US" sz="9900" spc="168">
                <a:solidFill>
                  <a:srgbClr val="00AD9C"/>
                </a:solidFill>
                <a:latin typeface="Marykate"/>
              </a:rPr>
              <a:t>FEATURE SELECTION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6140" y="3401156"/>
            <a:ext cx="8249574" cy="519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21"/>
              </a:lnSpc>
            </a:pPr>
            <a:r>
              <a:rPr lang="en-US" sz="3405">
                <a:solidFill>
                  <a:srgbClr val="003933"/>
                </a:solidFill>
                <a:cs typeface="Dosis Semi Bold"/>
              </a:rPr>
              <a:t>การเลือก Features ของพันธุกรรมด้วยวิธี ANOVA 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71677">
            <a:off x="1029467" y="5025261"/>
            <a:ext cx="4445598" cy="6318033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6140" y="8645933"/>
            <a:ext cx="175922" cy="174323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71795">
            <a:off x="953944" y="5718686"/>
            <a:ext cx="320314" cy="304007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503462" y="6464363"/>
            <a:ext cx="342728" cy="348430"/>
          </a:xfrm>
          <a:prstGeom prst="rect">
            <a:avLst/>
          </a:prstGeom>
        </p:spPr>
      </p:pic>
      <p:grpSp>
        <p:nvGrpSpPr>
          <p:cNvPr name="Group 24" id="24"/>
          <p:cNvGrpSpPr>
            <a:grpSpLocks noChangeAspect="true"/>
          </p:cNvGrpSpPr>
          <p:nvPr/>
        </p:nvGrpSpPr>
        <p:grpSpPr>
          <a:xfrm rot="-874149">
            <a:off x="5538752" y="4943552"/>
            <a:ext cx="368103" cy="193922"/>
            <a:chOff x="0" y="0"/>
            <a:chExt cx="1610360" cy="848360"/>
          </a:xfrm>
        </p:grpSpPr>
        <p:sp>
          <p:nvSpPr>
            <p:cNvPr name="Freeform 25" id="25"/>
            <p:cNvSpPr/>
            <p:nvPr/>
          </p:nvSpPr>
          <p:spPr>
            <a:xfrm flipH="false" flipV="false">
              <a:off x="-31750" y="0"/>
              <a:ext cx="1675130" cy="880110"/>
            </a:xfrm>
            <a:custGeom>
              <a:avLst/>
              <a:gdLst/>
              <a:ahLst/>
              <a:cxnLst/>
              <a:rect r="r" b="b" t="t" l="l"/>
              <a:pathLst>
                <a:path h="880110" w="167513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4000"/>
          </a:blip>
          <a:srcRect l="-25046" t="21875" r="-25046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869488" y="-836544"/>
            <a:ext cx="20086371" cy="12006726"/>
            <a:chOff x="0" y="0"/>
            <a:chExt cx="26781829" cy="1600896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394920"/>
              <a:ext cx="1900244" cy="15205129"/>
              <a:chOff x="0" y="0"/>
              <a:chExt cx="356429" cy="285202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>
                <a:off x="0" y="0"/>
                <a:ext cx="356429" cy="2852028"/>
              </a:xfrm>
              <a:custGeom>
                <a:avLst/>
                <a:gdLst/>
                <a:ahLst/>
                <a:cxnLst/>
                <a:rect r="r" b="b" t="t" l="l"/>
                <a:pathLst>
                  <a:path h="2852028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00AD9C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24881585" y="394920"/>
              <a:ext cx="1900244" cy="15205129"/>
              <a:chOff x="0" y="0"/>
              <a:chExt cx="356429" cy="285202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>
                <a:off x="0" y="0"/>
                <a:ext cx="356429" cy="2852028"/>
              </a:xfrm>
              <a:custGeom>
                <a:avLst/>
                <a:gdLst/>
                <a:ahLst/>
                <a:cxnLst/>
                <a:rect r="r" b="b" t="t" l="l"/>
                <a:pathLst>
                  <a:path h="2852028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00AD9C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5400000">
              <a:off x="12801106" y="-11850985"/>
              <a:ext cx="1900244" cy="25602213"/>
              <a:chOff x="0" y="0"/>
              <a:chExt cx="356429" cy="480221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>
                <a:off x="0" y="0"/>
                <a:ext cx="356429" cy="4802210"/>
              </a:xfrm>
              <a:custGeom>
                <a:avLst/>
                <a:gdLst/>
                <a:ahLst/>
                <a:cxnLst/>
                <a:rect r="r" b="b" t="t" l="l"/>
                <a:pathLst>
                  <a:path h="4802210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00AD9C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5400000">
              <a:off x="12656286" y="2257740"/>
              <a:ext cx="1900244" cy="25602213"/>
              <a:chOff x="0" y="0"/>
              <a:chExt cx="356429" cy="480221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>
                <a:off x="0" y="0"/>
                <a:ext cx="356429" cy="4802210"/>
              </a:xfrm>
              <a:custGeom>
                <a:avLst/>
                <a:gdLst/>
                <a:ahLst/>
                <a:cxnLst/>
                <a:rect r="r" b="b" t="t" l="l"/>
                <a:pathLst>
                  <a:path h="4802210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00AD9C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1455509" y="4676398"/>
            <a:ext cx="11851225" cy="5015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831"/>
              </a:lnSpc>
            </a:pPr>
            <a:r>
              <a:rPr lang="en-US" sz="14100" spc="112">
                <a:solidFill>
                  <a:srgbClr val="00AD9C"/>
                </a:solidFill>
                <a:latin typeface="Marykate"/>
              </a:rPr>
              <a:t>Mod</a:t>
            </a:r>
            <a:r>
              <a:rPr lang="en-US" sz="14100" spc="112">
                <a:solidFill>
                  <a:srgbClr val="00AD9C"/>
                </a:solidFill>
                <a:latin typeface="Marykate"/>
              </a:rPr>
              <a:t>EL </a:t>
            </a:r>
          </a:p>
          <a:p>
            <a:pPr algn="just">
              <a:lnSpc>
                <a:spcPts val="12831"/>
              </a:lnSpc>
            </a:pPr>
            <a:r>
              <a:rPr lang="en-US" sz="14100" spc="112">
                <a:solidFill>
                  <a:srgbClr val="00AD9C"/>
                </a:solidFill>
                <a:latin typeface="Marykate"/>
              </a:rPr>
              <a:t>SELECTION:</a:t>
            </a:r>
          </a:p>
          <a:p>
            <a:pPr algn="just">
              <a:lnSpc>
                <a:spcPts val="12831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455509" y="2200026"/>
            <a:ext cx="4993986" cy="2257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470"/>
              </a:lnSpc>
            </a:pPr>
            <a:r>
              <a:rPr lang="en-US" sz="18099" spc="144">
                <a:solidFill>
                  <a:srgbClr val="003933"/>
                </a:solidFill>
                <a:latin typeface="Marykate"/>
              </a:rPr>
              <a:t>04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71677">
            <a:off x="13389293" y="5297170"/>
            <a:ext cx="4445598" cy="6318033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73501">
            <a:off x="11928939" y="930411"/>
            <a:ext cx="1911167" cy="3166089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816188">
            <a:off x="14734598" y="987425"/>
            <a:ext cx="3656175" cy="3543166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76812">
            <a:off x="11654327" y="4757458"/>
            <a:ext cx="1403466" cy="2756808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 rot="0">
            <a:off x="17259300" y="626213"/>
            <a:ext cx="229651" cy="229651"/>
            <a:chOff x="0" y="0"/>
            <a:chExt cx="6350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561697" y="1893821"/>
            <a:ext cx="238202" cy="236037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71795">
            <a:off x="17483208" y="9501083"/>
            <a:ext cx="433712" cy="411632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407372" y="4274705"/>
            <a:ext cx="464062" cy="471782"/>
          </a:xfrm>
          <a:prstGeom prst="rect">
            <a:avLst/>
          </a:prstGeom>
        </p:spPr>
      </p:pic>
      <p:grpSp>
        <p:nvGrpSpPr>
          <p:cNvPr name="Group 27" id="27"/>
          <p:cNvGrpSpPr>
            <a:grpSpLocks noChangeAspect="true"/>
          </p:cNvGrpSpPr>
          <p:nvPr/>
        </p:nvGrpSpPr>
        <p:grpSpPr>
          <a:xfrm rot="-874149">
            <a:off x="13641867" y="5520507"/>
            <a:ext cx="498419" cy="262574"/>
            <a:chOff x="0" y="0"/>
            <a:chExt cx="1610360" cy="848360"/>
          </a:xfrm>
        </p:grpSpPr>
        <p:sp>
          <p:nvSpPr>
            <p:cNvPr name="Freeform 28" id="28"/>
            <p:cNvSpPr/>
            <p:nvPr/>
          </p:nvSpPr>
          <p:spPr>
            <a:xfrm flipH="false" flipV="false">
              <a:off x="-31750" y="0"/>
              <a:ext cx="1675130" cy="880110"/>
            </a:xfrm>
            <a:custGeom>
              <a:avLst/>
              <a:gdLst/>
              <a:ahLst/>
              <a:cxnLst/>
              <a:rect r="r" b="b" t="t" l="l"/>
              <a:pathLst>
                <a:path h="880110" w="167513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7442831" y="4913849"/>
            <a:ext cx="229651" cy="229651"/>
            <a:chOff x="0" y="0"/>
            <a:chExt cx="6350000" cy="6350000"/>
          </a:xfrm>
        </p:grpSpPr>
        <p:sp>
          <p:nvSpPr>
            <p:cNvPr name="Freeform 30" id="30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657002" y="9299018"/>
            <a:ext cx="455040" cy="407881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891077" y="741038"/>
            <a:ext cx="568596" cy="509669"/>
          </a:xfrm>
          <a:prstGeom prst="rect">
            <a:avLst/>
          </a:prstGeom>
        </p:spPr>
      </p:pic>
      <p:grpSp>
        <p:nvGrpSpPr>
          <p:cNvPr name="Group 33" id="33"/>
          <p:cNvGrpSpPr>
            <a:grpSpLocks noChangeAspect="true"/>
          </p:cNvGrpSpPr>
          <p:nvPr/>
        </p:nvGrpSpPr>
        <p:grpSpPr>
          <a:xfrm rot="-9583335">
            <a:off x="11985075" y="8218500"/>
            <a:ext cx="498419" cy="262574"/>
            <a:chOff x="0" y="0"/>
            <a:chExt cx="1610360" cy="848360"/>
          </a:xfrm>
        </p:grpSpPr>
        <p:sp>
          <p:nvSpPr>
            <p:cNvPr name="Freeform 34" id="34"/>
            <p:cNvSpPr/>
            <p:nvPr/>
          </p:nvSpPr>
          <p:spPr>
            <a:xfrm flipH="false" flipV="false">
              <a:off x="-31750" y="0"/>
              <a:ext cx="1675130" cy="880110"/>
            </a:xfrm>
            <a:custGeom>
              <a:avLst/>
              <a:gdLst/>
              <a:ahLst/>
              <a:cxnLst/>
              <a:rect r="r" b="b" t="t" l="l"/>
              <a:pathLst>
                <a:path h="880110" w="167513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4000"/>
          </a:blip>
          <a:srcRect l="-25046" t="21875" r="-25046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869488" y="-836544"/>
            <a:ext cx="20086371" cy="12006726"/>
            <a:chOff x="0" y="0"/>
            <a:chExt cx="26781829" cy="1600896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394920"/>
              <a:ext cx="1900244" cy="15205129"/>
              <a:chOff x="0" y="0"/>
              <a:chExt cx="356429" cy="285202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>
                <a:off x="0" y="0"/>
                <a:ext cx="356429" cy="2852028"/>
              </a:xfrm>
              <a:custGeom>
                <a:avLst/>
                <a:gdLst/>
                <a:ahLst/>
                <a:cxnLst/>
                <a:rect r="r" b="b" t="t" l="l"/>
                <a:pathLst>
                  <a:path h="2852028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1AB5D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24881585" y="394920"/>
              <a:ext cx="1900244" cy="15205129"/>
              <a:chOff x="0" y="0"/>
              <a:chExt cx="356429" cy="285202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>
                <a:off x="0" y="0"/>
                <a:ext cx="356429" cy="2852028"/>
              </a:xfrm>
              <a:custGeom>
                <a:avLst/>
                <a:gdLst/>
                <a:ahLst/>
                <a:cxnLst/>
                <a:rect r="r" b="b" t="t" l="l"/>
                <a:pathLst>
                  <a:path h="2852028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1AB5DB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5400000">
              <a:off x="12801106" y="-11850985"/>
              <a:ext cx="1900244" cy="25602213"/>
              <a:chOff x="0" y="0"/>
              <a:chExt cx="356429" cy="480221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>
                <a:off x="0" y="0"/>
                <a:ext cx="356429" cy="4802210"/>
              </a:xfrm>
              <a:custGeom>
                <a:avLst/>
                <a:gdLst/>
                <a:ahLst/>
                <a:cxnLst/>
                <a:rect r="r" b="b" t="t" l="l"/>
                <a:pathLst>
                  <a:path h="4802210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1AB5DB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5400000">
              <a:off x="12656286" y="2257740"/>
              <a:ext cx="1900244" cy="25602213"/>
              <a:chOff x="0" y="0"/>
              <a:chExt cx="356429" cy="480221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>
                <a:off x="0" y="0"/>
                <a:ext cx="356429" cy="4802210"/>
              </a:xfrm>
              <a:custGeom>
                <a:avLst/>
                <a:gdLst/>
                <a:ahLst/>
                <a:cxnLst/>
                <a:rect r="r" b="b" t="t" l="l"/>
                <a:pathLst>
                  <a:path h="4802210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1AB5DB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9173697" y="1080868"/>
            <a:ext cx="10308041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80"/>
              </a:lnSpc>
            </a:pPr>
            <a:r>
              <a:rPr lang="en-US" sz="9900" spc="168">
                <a:solidFill>
                  <a:srgbClr val="00AD9C"/>
                </a:solidFill>
                <a:latin typeface="Marykate"/>
              </a:rPr>
              <a:t>RANDOMFOREST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true" flipV="false" rot="631833">
            <a:off x="13942581" y="5151217"/>
            <a:ext cx="3547724" cy="4241844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1444935" y="2954920"/>
            <a:ext cx="5765566" cy="1548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21"/>
              </a:lnSpc>
            </a:pPr>
            <a:r>
              <a:rPr lang="en-US" sz="3405">
                <a:solidFill>
                  <a:srgbClr val="003933"/>
                </a:solidFill>
                <a:latin typeface="Dosis Semi Bold"/>
              </a:rPr>
              <a:t>Graphมีลักษณะที่ค่อยๆเพิ่มขึ้นเรื่อยๆจนถึงจุดนึงก็มีลักษณะที่คงที่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816188">
            <a:off x="11963434" y="5501894"/>
            <a:ext cx="1625250" cy="1575015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7015">
            <a:off x="11751884" y="7547783"/>
            <a:ext cx="1640992" cy="1640992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028700" y="1629664"/>
            <a:ext cx="9755534" cy="707430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4000"/>
          </a:blip>
          <a:srcRect l="-25046" t="21875" r="-25046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869488" y="-836544"/>
            <a:ext cx="20086371" cy="12006726"/>
            <a:chOff x="0" y="0"/>
            <a:chExt cx="26781829" cy="1600896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394920"/>
              <a:ext cx="1900244" cy="15205129"/>
              <a:chOff x="0" y="0"/>
              <a:chExt cx="356429" cy="285202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>
                <a:off x="0" y="0"/>
                <a:ext cx="356429" cy="2852028"/>
              </a:xfrm>
              <a:custGeom>
                <a:avLst/>
                <a:gdLst/>
                <a:ahLst/>
                <a:cxnLst/>
                <a:rect r="r" b="b" t="t" l="l"/>
                <a:pathLst>
                  <a:path h="2852028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00AD9C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24881585" y="394920"/>
              <a:ext cx="1900244" cy="15205129"/>
              <a:chOff x="0" y="0"/>
              <a:chExt cx="356429" cy="285202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>
                <a:off x="0" y="0"/>
                <a:ext cx="356429" cy="2852028"/>
              </a:xfrm>
              <a:custGeom>
                <a:avLst/>
                <a:gdLst/>
                <a:ahLst/>
                <a:cxnLst/>
                <a:rect r="r" b="b" t="t" l="l"/>
                <a:pathLst>
                  <a:path h="2852028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00AD9C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5400000">
              <a:off x="12801106" y="-11850985"/>
              <a:ext cx="1900244" cy="25602213"/>
              <a:chOff x="0" y="0"/>
              <a:chExt cx="356429" cy="480221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>
                <a:off x="0" y="0"/>
                <a:ext cx="356429" cy="4802210"/>
              </a:xfrm>
              <a:custGeom>
                <a:avLst/>
                <a:gdLst/>
                <a:ahLst/>
                <a:cxnLst/>
                <a:rect r="r" b="b" t="t" l="l"/>
                <a:pathLst>
                  <a:path h="4802210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00AD9C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5400000">
              <a:off x="12656286" y="2257740"/>
              <a:ext cx="1900244" cy="25602213"/>
              <a:chOff x="0" y="0"/>
              <a:chExt cx="356429" cy="480221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>
                <a:off x="0" y="0"/>
                <a:ext cx="356429" cy="4802210"/>
              </a:xfrm>
              <a:custGeom>
                <a:avLst/>
                <a:gdLst/>
                <a:ahLst/>
                <a:cxnLst/>
                <a:rect r="r" b="b" t="t" l="l"/>
                <a:pathLst>
                  <a:path h="4802210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00AD9C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9144000" y="1078495"/>
            <a:ext cx="10308041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80"/>
              </a:lnSpc>
            </a:pPr>
            <a:r>
              <a:rPr lang="en-US" sz="9900" spc="168">
                <a:solidFill>
                  <a:srgbClr val="00AD9C"/>
                </a:solidFill>
                <a:latin typeface="Marykate Bold"/>
              </a:rPr>
              <a:t>DECISION TREE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true" flipV="false" rot="631833">
            <a:off x="13942581" y="5151217"/>
            <a:ext cx="3547724" cy="4241844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1415238" y="2953734"/>
            <a:ext cx="5765566" cy="1548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21"/>
              </a:lnSpc>
            </a:pPr>
            <a:r>
              <a:rPr lang="en-US" sz="3405">
                <a:solidFill>
                  <a:srgbClr val="003933"/>
                </a:solidFill>
                <a:latin typeface="Dosis Semi Bold"/>
              </a:rPr>
              <a:t>Graphมีลักษณะที่ในตอนเเรก underfitเเล้วค่อยๆเพิ่มขึ้นเรื่อยๆจนค่าเริ่มคงที่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816188">
            <a:off x="11963434" y="5501894"/>
            <a:ext cx="1625250" cy="1575015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7015">
            <a:off x="11751884" y="7547783"/>
            <a:ext cx="1640992" cy="1640992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028700" y="1586148"/>
            <a:ext cx="9681324" cy="71325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4000"/>
          </a:blip>
          <a:srcRect l="-25046" t="21875" r="-25046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869488" y="-836544"/>
            <a:ext cx="20086371" cy="12006726"/>
            <a:chOff x="0" y="0"/>
            <a:chExt cx="26781829" cy="1600896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394920"/>
              <a:ext cx="1900244" cy="15205129"/>
              <a:chOff x="0" y="0"/>
              <a:chExt cx="356429" cy="285202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>
                <a:off x="0" y="0"/>
                <a:ext cx="356429" cy="2852028"/>
              </a:xfrm>
              <a:custGeom>
                <a:avLst/>
                <a:gdLst/>
                <a:ahLst/>
                <a:cxnLst/>
                <a:rect r="r" b="b" t="t" l="l"/>
                <a:pathLst>
                  <a:path h="2852028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00AD9C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24881585" y="394920"/>
              <a:ext cx="1900244" cy="15205129"/>
              <a:chOff x="0" y="0"/>
              <a:chExt cx="356429" cy="285202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>
                <a:off x="0" y="0"/>
                <a:ext cx="356429" cy="2852028"/>
              </a:xfrm>
              <a:custGeom>
                <a:avLst/>
                <a:gdLst/>
                <a:ahLst/>
                <a:cxnLst/>
                <a:rect r="r" b="b" t="t" l="l"/>
                <a:pathLst>
                  <a:path h="2852028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00AD9C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5400000">
              <a:off x="12801106" y="-11850985"/>
              <a:ext cx="1900244" cy="25602213"/>
              <a:chOff x="0" y="0"/>
              <a:chExt cx="356429" cy="480221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>
                <a:off x="0" y="0"/>
                <a:ext cx="356429" cy="4802210"/>
              </a:xfrm>
              <a:custGeom>
                <a:avLst/>
                <a:gdLst/>
                <a:ahLst/>
                <a:cxnLst/>
                <a:rect r="r" b="b" t="t" l="l"/>
                <a:pathLst>
                  <a:path h="4802210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00AD9C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5400000">
              <a:off x="12656286" y="2257740"/>
              <a:ext cx="1900244" cy="25602213"/>
              <a:chOff x="0" y="0"/>
              <a:chExt cx="356429" cy="480221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>
                <a:off x="0" y="0"/>
                <a:ext cx="356429" cy="4802210"/>
              </a:xfrm>
              <a:custGeom>
                <a:avLst/>
                <a:gdLst/>
                <a:ahLst/>
                <a:cxnLst/>
                <a:rect r="r" b="b" t="t" l="l"/>
                <a:pathLst>
                  <a:path h="4802210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00AD9C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8908842" y="716640"/>
            <a:ext cx="10308041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80"/>
              </a:lnSpc>
            </a:pPr>
            <a:r>
              <a:rPr lang="en-US" sz="9900" spc="168">
                <a:solidFill>
                  <a:srgbClr val="00AD9C"/>
                </a:solidFill>
                <a:latin typeface="Marykate"/>
              </a:rPr>
              <a:t>LOGISTIC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true" flipV="false" rot="631833">
            <a:off x="13942581" y="5151217"/>
            <a:ext cx="3547724" cy="4241844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9536885" cy="7610945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1180080" y="2956154"/>
            <a:ext cx="5765566" cy="1033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21"/>
              </a:lnSpc>
            </a:pPr>
            <a:r>
              <a:rPr lang="en-US" sz="3405">
                <a:solidFill>
                  <a:srgbClr val="003933"/>
                </a:solidFill>
                <a:cs typeface="Dosis Semi Bold"/>
              </a:rPr>
              <a:t>เป็นตัว model ที่เราสามารถ train ออกมาได้ accuracy ที่ดีที่สุด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816188">
            <a:off x="11963434" y="5501894"/>
            <a:ext cx="1625250" cy="1575015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7015">
            <a:off x="11751884" y="7547783"/>
            <a:ext cx="1640992" cy="164099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86599" y="351224"/>
            <a:ext cx="5691931" cy="454246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249304" y="573114"/>
            <a:ext cx="5865591" cy="425348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114896" y="600743"/>
            <a:ext cx="5827027" cy="429294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383706" y="5495796"/>
            <a:ext cx="5779873" cy="451466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6494793" y="5638671"/>
            <a:ext cx="5620103" cy="420585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2362546" y="5571996"/>
            <a:ext cx="5579377" cy="4141895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-229498" y="5143500"/>
            <a:ext cx="19079663" cy="285621"/>
            <a:chOff x="0" y="0"/>
            <a:chExt cx="5025096" cy="75225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5025096" cy="75225"/>
            </a:xfrm>
            <a:custGeom>
              <a:avLst/>
              <a:gdLst/>
              <a:ahLst/>
              <a:cxnLst/>
              <a:rect r="r" b="b" t="t" l="l"/>
              <a:pathLst>
                <a:path h="75225" w="5025096">
                  <a:moveTo>
                    <a:pt x="0" y="0"/>
                  </a:moveTo>
                  <a:lnTo>
                    <a:pt x="5025096" y="0"/>
                  </a:lnTo>
                  <a:lnTo>
                    <a:pt x="5025096" y="75225"/>
                  </a:lnTo>
                  <a:lnTo>
                    <a:pt x="0" y="75225"/>
                  </a:lnTo>
                  <a:close/>
                </a:path>
              </a:pathLst>
            </a:custGeom>
            <a:solidFill>
              <a:srgbClr val="F2BC2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1"/>
                </a:lnSpc>
              </a:pP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816188">
            <a:off x="16954921" y="36215"/>
            <a:ext cx="1165067" cy="1129056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052269">
            <a:off x="4383813" y="5042695"/>
            <a:ext cx="238202" cy="236037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044478" y="233206"/>
            <a:ext cx="238202" cy="236037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71795">
            <a:off x="17813911" y="9555714"/>
            <a:ext cx="433712" cy="411632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71795">
            <a:off x="6203957" y="9757003"/>
            <a:ext cx="433712" cy="41163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99186" y="-859863"/>
            <a:ext cx="20086371" cy="12006726"/>
            <a:chOff x="0" y="0"/>
            <a:chExt cx="26781829" cy="1600896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394920"/>
              <a:ext cx="1900244" cy="15205129"/>
              <a:chOff x="0" y="0"/>
              <a:chExt cx="356429" cy="2852028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>
                <a:off x="0" y="0"/>
                <a:ext cx="356429" cy="2852028"/>
              </a:xfrm>
              <a:custGeom>
                <a:avLst/>
                <a:gdLst/>
                <a:ahLst/>
                <a:cxnLst/>
                <a:rect r="r" b="b" t="t" l="l"/>
                <a:pathLst>
                  <a:path h="2852028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00AD9C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24881585" y="394920"/>
              <a:ext cx="1900244" cy="15205129"/>
              <a:chOff x="0" y="0"/>
              <a:chExt cx="356429" cy="28520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>
                <a:off x="0" y="0"/>
                <a:ext cx="356429" cy="2852028"/>
              </a:xfrm>
              <a:custGeom>
                <a:avLst/>
                <a:gdLst/>
                <a:ahLst/>
                <a:cxnLst/>
                <a:rect r="r" b="b" t="t" l="l"/>
                <a:pathLst>
                  <a:path h="2852028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00AD9C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5400000">
              <a:off x="12801106" y="-11850985"/>
              <a:ext cx="1900244" cy="25602213"/>
              <a:chOff x="0" y="0"/>
              <a:chExt cx="356429" cy="480221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>
                <a:off x="0" y="0"/>
                <a:ext cx="356429" cy="4802210"/>
              </a:xfrm>
              <a:custGeom>
                <a:avLst/>
                <a:gdLst/>
                <a:ahLst/>
                <a:cxnLst/>
                <a:rect r="r" b="b" t="t" l="l"/>
                <a:pathLst>
                  <a:path h="4802210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00AD9C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5400000">
              <a:off x="12656286" y="2257740"/>
              <a:ext cx="1900244" cy="25602213"/>
              <a:chOff x="0" y="0"/>
              <a:chExt cx="356429" cy="480221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>
                <a:off x="0" y="0"/>
                <a:ext cx="356429" cy="4802210"/>
              </a:xfrm>
              <a:custGeom>
                <a:avLst/>
                <a:gdLst/>
                <a:ahLst/>
                <a:cxnLst/>
                <a:rect r="r" b="b" t="t" l="l"/>
                <a:pathLst>
                  <a:path h="4802210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00AD9C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133055" y="830168"/>
            <a:ext cx="6670203" cy="8738483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452129" y="5587334"/>
            <a:ext cx="4988784" cy="3981317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480022" y="811118"/>
            <a:ext cx="8412439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80"/>
              </a:lnSpc>
            </a:pPr>
            <a:r>
              <a:rPr lang="en-US" sz="9900" spc="168">
                <a:solidFill>
                  <a:srgbClr val="00AD9C"/>
                </a:solidFill>
                <a:latin typeface="Marykate Bold"/>
              </a:rPr>
              <a:t>LOGISTICE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47310" y="3194172"/>
            <a:ext cx="5765566" cy="190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58"/>
              </a:lnSpc>
            </a:pPr>
            <a:r>
              <a:rPr lang="en-US" sz="3105">
                <a:solidFill>
                  <a:srgbClr val="003933"/>
                </a:solidFill>
                <a:cs typeface="Dosis Semi Bold"/>
              </a:rPr>
              <a:t>จากการ ทำ model แบบต่างๆ และเลืกค่า feature ทำให้เห็นว่า model ที่ให้ค่า accuracyที่สูงที่สุดคือตัว logistic ที่ไม่ได้ทำการ feature selection ออกไป 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052269">
            <a:off x="1893529" y="1151388"/>
            <a:ext cx="238202" cy="236037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908992" y="1825449"/>
            <a:ext cx="568596" cy="509669"/>
          </a:xfrm>
          <a:prstGeom prst="rect">
            <a:avLst/>
          </a:prstGeom>
        </p:spPr>
      </p:pic>
      <p:grpSp>
        <p:nvGrpSpPr>
          <p:cNvPr name="Group 21" id="21"/>
          <p:cNvGrpSpPr>
            <a:grpSpLocks noChangeAspect="true"/>
          </p:cNvGrpSpPr>
          <p:nvPr/>
        </p:nvGrpSpPr>
        <p:grpSpPr>
          <a:xfrm rot="1990763">
            <a:off x="7124500" y="945146"/>
            <a:ext cx="498419" cy="262574"/>
            <a:chOff x="0" y="0"/>
            <a:chExt cx="1610360" cy="848360"/>
          </a:xfrm>
        </p:grpSpPr>
        <p:sp>
          <p:nvSpPr>
            <p:cNvPr name="Freeform 22" id="22"/>
            <p:cNvSpPr/>
            <p:nvPr/>
          </p:nvSpPr>
          <p:spPr>
            <a:xfrm flipH="false" flipV="false">
              <a:off x="-31750" y="0"/>
              <a:ext cx="1675130" cy="880110"/>
            </a:xfrm>
            <a:custGeom>
              <a:avLst/>
              <a:gdLst/>
              <a:ahLst/>
              <a:cxnLst/>
              <a:rect r="r" b="b" t="t" l="l"/>
              <a:pathLst>
                <a:path h="880110" w="167513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15279" y="2099227"/>
            <a:ext cx="464062" cy="471782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414551" y="792663"/>
            <a:ext cx="238202" cy="236037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433919" y="840396"/>
            <a:ext cx="238202" cy="236037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855080" y="2335118"/>
            <a:ext cx="238202" cy="236037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71795">
            <a:off x="2492506" y="2247321"/>
            <a:ext cx="433712" cy="411632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71795">
            <a:off x="5198032" y="2247321"/>
            <a:ext cx="433712" cy="41163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4000"/>
          </a:blip>
          <a:srcRect l="-25046" t="21875" r="-25046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869488" y="-836544"/>
            <a:ext cx="20086371" cy="12006726"/>
            <a:chOff x="0" y="0"/>
            <a:chExt cx="26781829" cy="1600896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394920"/>
              <a:ext cx="1900244" cy="15205129"/>
              <a:chOff x="0" y="0"/>
              <a:chExt cx="356429" cy="285202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>
                <a:off x="0" y="0"/>
                <a:ext cx="356429" cy="2852028"/>
              </a:xfrm>
              <a:custGeom>
                <a:avLst/>
                <a:gdLst/>
                <a:ahLst/>
                <a:cxnLst/>
                <a:rect r="r" b="b" t="t" l="l"/>
                <a:pathLst>
                  <a:path h="2852028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8A5599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24881585" y="394920"/>
              <a:ext cx="1900244" cy="15205129"/>
              <a:chOff x="0" y="0"/>
              <a:chExt cx="356429" cy="285202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>
                <a:off x="0" y="0"/>
                <a:ext cx="356429" cy="2852028"/>
              </a:xfrm>
              <a:custGeom>
                <a:avLst/>
                <a:gdLst/>
                <a:ahLst/>
                <a:cxnLst/>
                <a:rect r="r" b="b" t="t" l="l"/>
                <a:pathLst>
                  <a:path h="2852028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8A5599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5400000">
              <a:off x="12801106" y="-11850985"/>
              <a:ext cx="1900244" cy="25602213"/>
              <a:chOff x="0" y="0"/>
              <a:chExt cx="356429" cy="480221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>
                <a:off x="0" y="0"/>
                <a:ext cx="356429" cy="4802210"/>
              </a:xfrm>
              <a:custGeom>
                <a:avLst/>
                <a:gdLst/>
                <a:ahLst/>
                <a:cxnLst/>
                <a:rect r="r" b="b" t="t" l="l"/>
                <a:pathLst>
                  <a:path h="4802210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8A5599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5400000">
              <a:off x="12656286" y="2257740"/>
              <a:ext cx="1900244" cy="25602213"/>
              <a:chOff x="0" y="0"/>
              <a:chExt cx="356429" cy="480221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>
                <a:off x="0" y="0"/>
                <a:ext cx="356429" cy="4802210"/>
              </a:xfrm>
              <a:custGeom>
                <a:avLst/>
                <a:gdLst/>
                <a:ahLst/>
                <a:cxnLst/>
                <a:rect r="r" b="b" t="t" l="l"/>
                <a:pathLst>
                  <a:path h="4802210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8A5599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1455509" y="4676398"/>
            <a:ext cx="11851225" cy="5015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831"/>
              </a:lnSpc>
            </a:pPr>
            <a:r>
              <a:rPr lang="en-US" sz="14100" spc="112">
                <a:solidFill>
                  <a:srgbClr val="00AD9C"/>
                </a:solidFill>
                <a:latin typeface="Marykate"/>
              </a:rPr>
              <a:t>EVALUATION </a:t>
            </a:r>
          </a:p>
          <a:p>
            <a:pPr algn="just">
              <a:lnSpc>
                <a:spcPts val="12831"/>
              </a:lnSpc>
            </a:pPr>
            <a:r>
              <a:rPr lang="en-US" sz="14100" spc="112">
                <a:solidFill>
                  <a:srgbClr val="00AD9C"/>
                </a:solidFill>
                <a:latin typeface="Marykate"/>
              </a:rPr>
              <a:t>OF TEST SET</a:t>
            </a:r>
          </a:p>
          <a:p>
            <a:pPr algn="just">
              <a:lnSpc>
                <a:spcPts val="12831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455509" y="2200026"/>
            <a:ext cx="4993986" cy="2257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470"/>
              </a:lnSpc>
            </a:pPr>
            <a:r>
              <a:rPr lang="en-US" sz="18099" spc="144">
                <a:solidFill>
                  <a:srgbClr val="003933"/>
                </a:solidFill>
                <a:latin typeface="Marykate"/>
              </a:rPr>
              <a:t>05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71677">
            <a:off x="13389293" y="5297170"/>
            <a:ext cx="4445598" cy="6318033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73501">
            <a:off x="11928939" y="930411"/>
            <a:ext cx="1911167" cy="3166089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816188">
            <a:off x="14734598" y="987425"/>
            <a:ext cx="3656175" cy="3543166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76812">
            <a:off x="11654327" y="4757458"/>
            <a:ext cx="1403466" cy="2756808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 rot="0">
            <a:off x="17259300" y="626213"/>
            <a:ext cx="229651" cy="229651"/>
            <a:chOff x="0" y="0"/>
            <a:chExt cx="6350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561697" y="1893821"/>
            <a:ext cx="238202" cy="236037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71795">
            <a:off x="17483208" y="9501083"/>
            <a:ext cx="433712" cy="411632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407372" y="4274705"/>
            <a:ext cx="464062" cy="471782"/>
          </a:xfrm>
          <a:prstGeom prst="rect">
            <a:avLst/>
          </a:prstGeom>
        </p:spPr>
      </p:pic>
      <p:grpSp>
        <p:nvGrpSpPr>
          <p:cNvPr name="Group 27" id="27"/>
          <p:cNvGrpSpPr>
            <a:grpSpLocks noChangeAspect="true"/>
          </p:cNvGrpSpPr>
          <p:nvPr/>
        </p:nvGrpSpPr>
        <p:grpSpPr>
          <a:xfrm rot="-874149">
            <a:off x="13641867" y="5520507"/>
            <a:ext cx="498419" cy="262574"/>
            <a:chOff x="0" y="0"/>
            <a:chExt cx="1610360" cy="848360"/>
          </a:xfrm>
        </p:grpSpPr>
        <p:sp>
          <p:nvSpPr>
            <p:cNvPr name="Freeform 28" id="28"/>
            <p:cNvSpPr/>
            <p:nvPr/>
          </p:nvSpPr>
          <p:spPr>
            <a:xfrm flipH="false" flipV="false">
              <a:off x="-31750" y="0"/>
              <a:ext cx="1675130" cy="880110"/>
            </a:xfrm>
            <a:custGeom>
              <a:avLst/>
              <a:gdLst/>
              <a:ahLst/>
              <a:cxnLst/>
              <a:rect r="r" b="b" t="t" l="l"/>
              <a:pathLst>
                <a:path h="880110" w="167513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7442831" y="4913849"/>
            <a:ext cx="229651" cy="229651"/>
            <a:chOff x="0" y="0"/>
            <a:chExt cx="6350000" cy="6350000"/>
          </a:xfrm>
        </p:grpSpPr>
        <p:sp>
          <p:nvSpPr>
            <p:cNvPr name="Freeform 30" id="30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657002" y="9299018"/>
            <a:ext cx="455040" cy="407881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891077" y="741038"/>
            <a:ext cx="568596" cy="509669"/>
          </a:xfrm>
          <a:prstGeom prst="rect">
            <a:avLst/>
          </a:prstGeom>
        </p:spPr>
      </p:pic>
      <p:grpSp>
        <p:nvGrpSpPr>
          <p:cNvPr name="Group 33" id="33"/>
          <p:cNvGrpSpPr>
            <a:grpSpLocks noChangeAspect="true"/>
          </p:cNvGrpSpPr>
          <p:nvPr/>
        </p:nvGrpSpPr>
        <p:grpSpPr>
          <a:xfrm rot="-9583335">
            <a:off x="11985075" y="8218500"/>
            <a:ext cx="498419" cy="262574"/>
            <a:chOff x="0" y="0"/>
            <a:chExt cx="1610360" cy="848360"/>
          </a:xfrm>
        </p:grpSpPr>
        <p:sp>
          <p:nvSpPr>
            <p:cNvPr name="Freeform 34" id="34"/>
            <p:cNvSpPr/>
            <p:nvPr/>
          </p:nvSpPr>
          <p:spPr>
            <a:xfrm flipH="false" flipV="false">
              <a:off x="-31750" y="0"/>
              <a:ext cx="1675130" cy="880110"/>
            </a:xfrm>
            <a:custGeom>
              <a:avLst/>
              <a:gdLst/>
              <a:ahLst/>
              <a:cxnLst/>
              <a:rect r="r" b="b" t="t" l="l"/>
              <a:pathLst>
                <a:path h="880110" w="167513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4000"/>
          </a:blip>
          <a:srcRect l="-25046" t="21875" r="-25046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869488" y="-836544"/>
            <a:ext cx="20086371" cy="12006726"/>
            <a:chOff x="0" y="0"/>
            <a:chExt cx="26781829" cy="1600896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394920"/>
              <a:ext cx="1900244" cy="15205129"/>
              <a:chOff x="0" y="0"/>
              <a:chExt cx="356429" cy="285202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>
                <a:off x="0" y="0"/>
                <a:ext cx="356429" cy="2852028"/>
              </a:xfrm>
              <a:custGeom>
                <a:avLst/>
                <a:gdLst/>
                <a:ahLst/>
                <a:cxnLst/>
                <a:rect r="r" b="b" t="t" l="l"/>
                <a:pathLst>
                  <a:path h="2852028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8A5599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24881585" y="394920"/>
              <a:ext cx="1900244" cy="15205129"/>
              <a:chOff x="0" y="0"/>
              <a:chExt cx="356429" cy="285202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>
                <a:off x="0" y="0"/>
                <a:ext cx="356429" cy="2852028"/>
              </a:xfrm>
              <a:custGeom>
                <a:avLst/>
                <a:gdLst/>
                <a:ahLst/>
                <a:cxnLst/>
                <a:rect r="r" b="b" t="t" l="l"/>
                <a:pathLst>
                  <a:path h="2852028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8A5599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5400000">
              <a:off x="12801106" y="-11850985"/>
              <a:ext cx="1900244" cy="25602213"/>
              <a:chOff x="0" y="0"/>
              <a:chExt cx="356429" cy="480221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>
                <a:off x="0" y="0"/>
                <a:ext cx="356429" cy="4802210"/>
              </a:xfrm>
              <a:custGeom>
                <a:avLst/>
                <a:gdLst/>
                <a:ahLst/>
                <a:cxnLst/>
                <a:rect r="r" b="b" t="t" l="l"/>
                <a:pathLst>
                  <a:path h="4802210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8A5599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5400000">
              <a:off x="12656286" y="2257740"/>
              <a:ext cx="1900244" cy="25602213"/>
              <a:chOff x="0" y="0"/>
              <a:chExt cx="356429" cy="480221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>
                <a:off x="0" y="0"/>
                <a:ext cx="356429" cy="4802210"/>
              </a:xfrm>
              <a:custGeom>
                <a:avLst/>
                <a:gdLst/>
                <a:ahLst/>
                <a:cxnLst/>
                <a:rect r="r" b="b" t="t" l="l"/>
                <a:pathLst>
                  <a:path h="4802210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8A5599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2864299" y="924671"/>
            <a:ext cx="12559403" cy="2776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1"/>
              </a:lnSpc>
            </a:pPr>
            <a:r>
              <a:rPr lang="en-US" sz="9900" spc="613">
                <a:solidFill>
                  <a:srgbClr val="00AD9C"/>
                </a:solidFill>
                <a:latin typeface="Marykate"/>
              </a:rPr>
              <a:t>RESULT IN </a:t>
            </a:r>
          </a:p>
          <a:p>
            <a:pPr algn="ctr">
              <a:lnSpc>
                <a:spcPts val="10791"/>
              </a:lnSpc>
            </a:pPr>
            <a:r>
              <a:rPr lang="en-US" sz="9900" spc="613">
                <a:solidFill>
                  <a:srgbClr val="00AD9C"/>
                </a:solidFill>
                <a:latin typeface="Marykate"/>
              </a:rPr>
              <a:t>TEST SET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true" flipV="false" rot="802746">
            <a:off x="1405381" y="597998"/>
            <a:ext cx="2964842" cy="2964842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407288">
            <a:off x="14777120" y="1457894"/>
            <a:ext cx="1451157" cy="2574634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 rot="0">
            <a:off x="16716329" y="2745211"/>
            <a:ext cx="229651" cy="229651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71795">
            <a:off x="16463855" y="1308040"/>
            <a:ext cx="433712" cy="411632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860624" y="3308837"/>
            <a:ext cx="464062" cy="471782"/>
          </a:xfrm>
          <a:prstGeom prst="rect">
            <a:avLst/>
          </a:prstGeom>
        </p:spPr>
      </p:pic>
      <p:grpSp>
        <p:nvGrpSpPr>
          <p:cNvPr name="Group 23" id="23"/>
          <p:cNvGrpSpPr>
            <a:grpSpLocks noChangeAspect="true"/>
          </p:cNvGrpSpPr>
          <p:nvPr/>
        </p:nvGrpSpPr>
        <p:grpSpPr>
          <a:xfrm rot="-874149">
            <a:off x="13286470" y="1441744"/>
            <a:ext cx="498419" cy="262574"/>
            <a:chOff x="0" y="0"/>
            <a:chExt cx="1610360" cy="848360"/>
          </a:xfrm>
        </p:grpSpPr>
        <p:sp>
          <p:nvSpPr>
            <p:cNvPr name="Freeform 24" id="24"/>
            <p:cNvSpPr/>
            <p:nvPr/>
          </p:nvSpPr>
          <p:spPr>
            <a:xfrm flipH="false" flipV="false">
              <a:off x="-31750" y="0"/>
              <a:ext cx="1675130" cy="880110"/>
            </a:xfrm>
            <a:custGeom>
              <a:avLst/>
              <a:gdLst/>
              <a:ahLst/>
              <a:cxnLst/>
              <a:rect r="r" b="b" t="t" l="l"/>
              <a:pathLst>
                <a:path h="880110" w="167513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69342" y="1046069"/>
            <a:ext cx="511826" cy="458783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 rot="0">
            <a:off x="2887802" y="2974862"/>
            <a:ext cx="229651" cy="229651"/>
            <a:chOff x="0" y="0"/>
            <a:chExt cx="6350000" cy="6350000"/>
          </a:xfrm>
        </p:grpSpPr>
        <p:sp>
          <p:nvSpPr>
            <p:cNvPr name="Freeform 27" id="27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71795">
            <a:off x="1069078" y="4009146"/>
            <a:ext cx="433712" cy="411632"/>
          </a:xfrm>
          <a:prstGeom prst="rect">
            <a:avLst/>
          </a:prstGeom>
        </p:spPr>
      </p:pic>
      <p:grpSp>
        <p:nvGrpSpPr>
          <p:cNvPr name="Group 29" id="29"/>
          <p:cNvGrpSpPr>
            <a:grpSpLocks noChangeAspect="true"/>
          </p:cNvGrpSpPr>
          <p:nvPr/>
        </p:nvGrpSpPr>
        <p:grpSpPr>
          <a:xfrm rot="-874149">
            <a:off x="853382" y="2138886"/>
            <a:ext cx="498419" cy="262574"/>
            <a:chOff x="0" y="0"/>
            <a:chExt cx="1610360" cy="848360"/>
          </a:xfrm>
        </p:grpSpPr>
        <p:sp>
          <p:nvSpPr>
            <p:cNvPr name="Freeform 30" id="30"/>
            <p:cNvSpPr/>
            <p:nvPr/>
          </p:nvSpPr>
          <p:spPr>
            <a:xfrm flipH="false" flipV="false">
              <a:off x="-31750" y="0"/>
              <a:ext cx="1675130" cy="880110"/>
            </a:xfrm>
            <a:custGeom>
              <a:avLst/>
              <a:gdLst/>
              <a:ahLst/>
              <a:cxnLst/>
              <a:rect r="r" b="b" t="t" l="l"/>
              <a:pathLst>
                <a:path h="880110" w="167513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2163091" y="3966033"/>
            <a:ext cx="9092496" cy="5503353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11724750" y="5658116"/>
            <a:ext cx="4170303" cy="381127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11549014" y="4878070"/>
            <a:ext cx="4521774" cy="597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sz="4400">
                <a:solidFill>
                  <a:srgbClr val="00AD9C"/>
                </a:solidFill>
                <a:latin typeface="Marykate"/>
              </a:rPr>
              <a:t>ACCURACY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4000"/>
          </a:blip>
          <a:srcRect l="-25046" t="21875" r="-25046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869488" y="-836544"/>
            <a:ext cx="20086371" cy="12006726"/>
            <a:chOff x="0" y="0"/>
            <a:chExt cx="26781829" cy="1600896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394920"/>
              <a:ext cx="1900244" cy="15205129"/>
              <a:chOff x="0" y="0"/>
              <a:chExt cx="356429" cy="285202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>
                <a:off x="0" y="0"/>
                <a:ext cx="356429" cy="2852028"/>
              </a:xfrm>
              <a:custGeom>
                <a:avLst/>
                <a:gdLst/>
                <a:ahLst/>
                <a:cxnLst/>
                <a:rect r="r" b="b" t="t" l="l"/>
                <a:pathLst>
                  <a:path h="2852028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E65C7E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24881585" y="394920"/>
              <a:ext cx="1900244" cy="15205129"/>
              <a:chOff x="0" y="0"/>
              <a:chExt cx="356429" cy="285202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>
                <a:off x="0" y="0"/>
                <a:ext cx="356429" cy="2852028"/>
              </a:xfrm>
              <a:custGeom>
                <a:avLst/>
                <a:gdLst/>
                <a:ahLst/>
                <a:cxnLst/>
                <a:rect r="r" b="b" t="t" l="l"/>
                <a:pathLst>
                  <a:path h="2852028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E65C7E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5400000">
              <a:off x="12801106" y="-11850985"/>
              <a:ext cx="1900244" cy="25602213"/>
              <a:chOff x="0" y="0"/>
              <a:chExt cx="356429" cy="480221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>
                <a:off x="0" y="0"/>
                <a:ext cx="356429" cy="4802210"/>
              </a:xfrm>
              <a:custGeom>
                <a:avLst/>
                <a:gdLst/>
                <a:ahLst/>
                <a:cxnLst/>
                <a:rect r="r" b="b" t="t" l="l"/>
                <a:pathLst>
                  <a:path h="4802210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E65C7E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5400000">
              <a:off x="12656286" y="2257740"/>
              <a:ext cx="1900244" cy="25602213"/>
              <a:chOff x="0" y="0"/>
              <a:chExt cx="356429" cy="480221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>
                <a:off x="0" y="0"/>
                <a:ext cx="356429" cy="4802210"/>
              </a:xfrm>
              <a:custGeom>
                <a:avLst/>
                <a:gdLst/>
                <a:ahLst/>
                <a:cxnLst/>
                <a:rect r="r" b="b" t="t" l="l"/>
                <a:pathLst>
                  <a:path h="4802210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E65C7E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71677">
            <a:off x="13389293" y="5297170"/>
            <a:ext cx="4445598" cy="6318033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73501">
            <a:off x="11928939" y="428795"/>
            <a:ext cx="1911167" cy="3166089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816188">
            <a:off x="14692549" y="757774"/>
            <a:ext cx="3656175" cy="3543166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76812">
            <a:off x="11654327" y="4757458"/>
            <a:ext cx="1403466" cy="2756808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 rot="0">
            <a:off x="17144474" y="913874"/>
            <a:ext cx="229651" cy="229651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561697" y="1893821"/>
            <a:ext cx="238202" cy="236037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71795">
            <a:off x="17483208" y="9501083"/>
            <a:ext cx="433712" cy="411632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407372" y="4274705"/>
            <a:ext cx="464062" cy="471782"/>
          </a:xfrm>
          <a:prstGeom prst="rect">
            <a:avLst/>
          </a:prstGeom>
        </p:spPr>
      </p:pic>
      <p:grpSp>
        <p:nvGrpSpPr>
          <p:cNvPr name="Group 25" id="25"/>
          <p:cNvGrpSpPr>
            <a:grpSpLocks noChangeAspect="true"/>
          </p:cNvGrpSpPr>
          <p:nvPr/>
        </p:nvGrpSpPr>
        <p:grpSpPr>
          <a:xfrm rot="-874149">
            <a:off x="13641867" y="5520507"/>
            <a:ext cx="498419" cy="262574"/>
            <a:chOff x="0" y="0"/>
            <a:chExt cx="1610360" cy="848360"/>
          </a:xfrm>
        </p:grpSpPr>
        <p:sp>
          <p:nvSpPr>
            <p:cNvPr name="Freeform 26" id="26"/>
            <p:cNvSpPr/>
            <p:nvPr/>
          </p:nvSpPr>
          <p:spPr>
            <a:xfrm flipH="false" flipV="false">
              <a:off x="-31750" y="0"/>
              <a:ext cx="1675130" cy="880110"/>
            </a:xfrm>
            <a:custGeom>
              <a:avLst/>
              <a:gdLst/>
              <a:ahLst/>
              <a:cxnLst/>
              <a:rect r="r" b="b" t="t" l="l"/>
              <a:pathLst>
                <a:path h="880110" w="167513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7144474" y="4746486"/>
            <a:ext cx="229651" cy="229651"/>
            <a:chOff x="0" y="0"/>
            <a:chExt cx="6350000" cy="6350000"/>
          </a:xfrm>
        </p:grpSpPr>
        <p:sp>
          <p:nvSpPr>
            <p:cNvPr name="Freeform 28" id="28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657002" y="9299018"/>
            <a:ext cx="455040" cy="407881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891077" y="741038"/>
            <a:ext cx="568596" cy="509669"/>
          </a:xfrm>
          <a:prstGeom prst="rect">
            <a:avLst/>
          </a:prstGeom>
        </p:spPr>
      </p:pic>
      <p:grpSp>
        <p:nvGrpSpPr>
          <p:cNvPr name="Group 31" id="31"/>
          <p:cNvGrpSpPr>
            <a:grpSpLocks noChangeAspect="true"/>
          </p:cNvGrpSpPr>
          <p:nvPr/>
        </p:nvGrpSpPr>
        <p:grpSpPr>
          <a:xfrm rot="-9583335">
            <a:off x="11985075" y="8218500"/>
            <a:ext cx="498419" cy="262574"/>
            <a:chOff x="0" y="0"/>
            <a:chExt cx="1610360" cy="848360"/>
          </a:xfrm>
        </p:grpSpPr>
        <p:sp>
          <p:nvSpPr>
            <p:cNvPr name="Freeform 32" id="32"/>
            <p:cNvSpPr/>
            <p:nvPr/>
          </p:nvSpPr>
          <p:spPr>
            <a:xfrm flipH="false" flipV="false">
              <a:off x="-31750" y="0"/>
              <a:ext cx="1675130" cy="880110"/>
            </a:xfrm>
            <a:custGeom>
              <a:avLst/>
              <a:gdLst/>
              <a:ahLst/>
              <a:cxnLst/>
              <a:rect r="r" b="b" t="t" l="l"/>
              <a:pathLst>
                <a:path h="880110" w="167513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1455509" y="4465205"/>
            <a:ext cx="9088679" cy="3851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4946"/>
              </a:lnSpc>
            </a:pPr>
            <a:r>
              <a:rPr lang="en-US" sz="14100" spc="465">
                <a:solidFill>
                  <a:srgbClr val="00AD9C"/>
                </a:solidFill>
                <a:latin typeface="Marykate"/>
              </a:rPr>
              <a:t>DATA SET</a:t>
            </a:r>
          </a:p>
          <a:p>
            <a:pPr algn="just">
              <a:lnSpc>
                <a:spcPts val="14946"/>
              </a:lnSpc>
            </a:pPr>
            <a:r>
              <a:rPr lang="en-US" sz="14100" spc="465">
                <a:solidFill>
                  <a:srgbClr val="00AD9C"/>
                </a:solidFill>
                <a:latin typeface="Marykate"/>
              </a:rPr>
              <a:t> DESCRIPTION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55509" y="2034543"/>
            <a:ext cx="4993986" cy="2412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099"/>
              </a:lnSpc>
            </a:pPr>
            <a:r>
              <a:rPr lang="en-US" sz="18099" spc="597">
                <a:solidFill>
                  <a:srgbClr val="003933"/>
                </a:solidFill>
                <a:latin typeface="Marykate"/>
              </a:rPr>
              <a:t>01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4000"/>
          </a:blip>
          <a:srcRect l="-25046" t="21875" r="-25046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869488" y="-836544"/>
            <a:ext cx="20086371" cy="12006726"/>
            <a:chOff x="0" y="0"/>
            <a:chExt cx="26781829" cy="1600896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394920"/>
              <a:ext cx="1900244" cy="15205129"/>
              <a:chOff x="0" y="0"/>
              <a:chExt cx="356429" cy="285202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>
                <a:off x="0" y="0"/>
                <a:ext cx="356429" cy="2852028"/>
              </a:xfrm>
              <a:custGeom>
                <a:avLst/>
                <a:gdLst/>
                <a:ahLst/>
                <a:cxnLst/>
                <a:rect r="r" b="b" t="t" l="l"/>
                <a:pathLst>
                  <a:path h="2852028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8A5599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24881585" y="394920"/>
              <a:ext cx="1900244" cy="15205129"/>
              <a:chOff x="0" y="0"/>
              <a:chExt cx="356429" cy="285202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>
                <a:off x="0" y="0"/>
                <a:ext cx="356429" cy="2852028"/>
              </a:xfrm>
              <a:custGeom>
                <a:avLst/>
                <a:gdLst/>
                <a:ahLst/>
                <a:cxnLst/>
                <a:rect r="r" b="b" t="t" l="l"/>
                <a:pathLst>
                  <a:path h="2852028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8A5599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5400000">
              <a:off x="12801106" y="-11850985"/>
              <a:ext cx="1900244" cy="25602213"/>
              <a:chOff x="0" y="0"/>
              <a:chExt cx="356429" cy="480221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>
                <a:off x="0" y="0"/>
                <a:ext cx="356429" cy="4802210"/>
              </a:xfrm>
              <a:custGeom>
                <a:avLst/>
                <a:gdLst/>
                <a:ahLst/>
                <a:cxnLst/>
                <a:rect r="r" b="b" t="t" l="l"/>
                <a:pathLst>
                  <a:path h="4802210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8A5599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5400000">
              <a:off x="12656286" y="2257740"/>
              <a:ext cx="1900244" cy="25602213"/>
              <a:chOff x="0" y="0"/>
              <a:chExt cx="356429" cy="480221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>
                <a:off x="0" y="0"/>
                <a:ext cx="356429" cy="4802210"/>
              </a:xfrm>
              <a:custGeom>
                <a:avLst/>
                <a:gdLst/>
                <a:ahLst/>
                <a:cxnLst/>
                <a:rect r="r" b="b" t="t" l="l"/>
                <a:pathLst>
                  <a:path h="4802210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8A5599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4886284" y="4618243"/>
            <a:ext cx="8574827" cy="303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0"/>
              </a:lnSpc>
            </a:pPr>
            <a:r>
              <a:rPr lang="en-US" sz="3500">
                <a:solidFill>
                  <a:srgbClr val="003933"/>
                </a:solidFill>
                <a:latin typeface="Dosis Semi Bold Bold"/>
              </a:rPr>
              <a:t>     จากการที่เราได้นำ model ที่ดีที่สุดของเราคือ LogisticRegression ที่มี PolynomialFeatures และ degree = 3  มาใช้ในการ Predict Data Set ของตัว Test set ซึ่งได้ accuracy ที่ค่อนข้างดีมากนั่นก็คือ 0.93 ทำให้เห็นว่า model ที่เราทำมีประสิทธิภาพ</a:t>
            </a:r>
          </a:p>
          <a:p>
            <a:pPr>
              <a:lnSpc>
                <a:spcPts val="399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251895" y="2385803"/>
            <a:ext cx="15128544" cy="1346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900" spc="326">
                <a:solidFill>
                  <a:srgbClr val="00AD9C"/>
                </a:solidFill>
                <a:latin typeface="Marykate"/>
              </a:rPr>
              <a:t>CONCLUSIONS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063576" y="1086728"/>
            <a:ext cx="1104148" cy="1829161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44862">
            <a:off x="14723546" y="3143445"/>
            <a:ext cx="743325" cy="2743818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88756">
            <a:off x="15300278" y="5883927"/>
            <a:ext cx="1930671" cy="3381749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 rot="0">
            <a:off x="16150789" y="3865988"/>
            <a:ext cx="229651" cy="229651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003993" y="4276664"/>
            <a:ext cx="238202" cy="236037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71795">
            <a:off x="14163472" y="8810697"/>
            <a:ext cx="433712" cy="411632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708986" y="6438035"/>
            <a:ext cx="464062" cy="471782"/>
          </a:xfrm>
          <a:prstGeom prst="rect">
            <a:avLst/>
          </a:prstGeom>
        </p:spPr>
      </p:pic>
      <p:grpSp>
        <p:nvGrpSpPr>
          <p:cNvPr name="Group 26" id="26"/>
          <p:cNvGrpSpPr>
            <a:grpSpLocks noChangeAspect="true"/>
          </p:cNvGrpSpPr>
          <p:nvPr/>
        </p:nvGrpSpPr>
        <p:grpSpPr>
          <a:xfrm rot="-874149">
            <a:off x="15518138" y="904554"/>
            <a:ext cx="498419" cy="262574"/>
            <a:chOff x="0" y="0"/>
            <a:chExt cx="1610360" cy="848360"/>
          </a:xfrm>
        </p:grpSpPr>
        <p:sp>
          <p:nvSpPr>
            <p:cNvPr name="Freeform 27" id="27"/>
            <p:cNvSpPr/>
            <p:nvPr/>
          </p:nvSpPr>
          <p:spPr>
            <a:xfrm flipH="false" flipV="false">
              <a:off x="-31750" y="0"/>
              <a:ext cx="1675130" cy="880110"/>
            </a:xfrm>
            <a:custGeom>
              <a:avLst/>
              <a:gdLst/>
              <a:ahLst/>
              <a:cxnLst/>
              <a:rect r="r" b="b" t="t" l="l"/>
              <a:pathLst>
                <a:path h="880110" w="167513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353263" y="1491639"/>
            <a:ext cx="511826" cy="458783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58404">
            <a:off x="1399873" y="5918867"/>
            <a:ext cx="2657994" cy="3337664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179001"/>
            <a:ext cx="1104148" cy="1829161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450598">
            <a:off x="2952473" y="3227284"/>
            <a:ext cx="743325" cy="2743818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 rot="0">
            <a:off x="3887691" y="6070403"/>
            <a:ext cx="229651" cy="229651"/>
            <a:chOff x="0" y="0"/>
            <a:chExt cx="6350000" cy="6350000"/>
          </a:xfrm>
        </p:grpSpPr>
        <p:sp>
          <p:nvSpPr>
            <p:cNvPr name="Freeform 33" id="33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003824" y="5242915"/>
            <a:ext cx="238202" cy="236037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71795">
            <a:off x="3397828" y="2224409"/>
            <a:ext cx="433712" cy="411632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860074" y="846087"/>
            <a:ext cx="464062" cy="471782"/>
          </a:xfrm>
          <a:prstGeom prst="rect">
            <a:avLst/>
          </a:prstGeom>
        </p:spPr>
      </p:pic>
      <p:grpSp>
        <p:nvGrpSpPr>
          <p:cNvPr name="Group 37" id="37"/>
          <p:cNvGrpSpPr>
            <a:grpSpLocks noChangeAspect="true"/>
          </p:cNvGrpSpPr>
          <p:nvPr/>
        </p:nvGrpSpPr>
        <p:grpSpPr>
          <a:xfrm rot="-874149">
            <a:off x="3753307" y="9108079"/>
            <a:ext cx="498419" cy="262574"/>
            <a:chOff x="0" y="0"/>
            <a:chExt cx="1610360" cy="848360"/>
          </a:xfrm>
        </p:grpSpPr>
        <p:sp>
          <p:nvSpPr>
            <p:cNvPr name="Freeform 38" id="38"/>
            <p:cNvSpPr/>
            <p:nvPr/>
          </p:nvSpPr>
          <p:spPr>
            <a:xfrm flipH="false" flipV="false">
              <a:off x="-31750" y="0"/>
              <a:ext cx="1675130" cy="880110"/>
            </a:xfrm>
            <a:custGeom>
              <a:avLst/>
              <a:gdLst/>
              <a:ahLst/>
              <a:cxnLst/>
              <a:rect r="r" b="b" t="t" l="l"/>
              <a:pathLst>
                <a:path h="880110" w="167513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91997" y="3614305"/>
            <a:ext cx="511826" cy="45878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4000"/>
          </a:blip>
          <a:srcRect l="-25046" t="21875" r="-25046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869488" y="-836544"/>
            <a:ext cx="20086371" cy="12006726"/>
            <a:chOff x="0" y="0"/>
            <a:chExt cx="26781829" cy="1600896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394920"/>
              <a:ext cx="1900244" cy="15205129"/>
              <a:chOff x="0" y="0"/>
              <a:chExt cx="356429" cy="285202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>
                <a:off x="0" y="0"/>
                <a:ext cx="356429" cy="2852028"/>
              </a:xfrm>
              <a:custGeom>
                <a:avLst/>
                <a:gdLst/>
                <a:ahLst/>
                <a:cxnLst/>
                <a:rect r="r" b="b" t="t" l="l"/>
                <a:pathLst>
                  <a:path h="2852028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8A5599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24881585" y="394920"/>
              <a:ext cx="1900244" cy="15205129"/>
              <a:chOff x="0" y="0"/>
              <a:chExt cx="356429" cy="285202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>
                <a:off x="0" y="0"/>
                <a:ext cx="356429" cy="2852028"/>
              </a:xfrm>
              <a:custGeom>
                <a:avLst/>
                <a:gdLst/>
                <a:ahLst/>
                <a:cxnLst/>
                <a:rect r="r" b="b" t="t" l="l"/>
                <a:pathLst>
                  <a:path h="2852028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8A5599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5400000">
              <a:off x="12801106" y="-11850985"/>
              <a:ext cx="1900244" cy="25602213"/>
              <a:chOff x="0" y="0"/>
              <a:chExt cx="356429" cy="480221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>
                <a:off x="0" y="0"/>
                <a:ext cx="356429" cy="4802210"/>
              </a:xfrm>
              <a:custGeom>
                <a:avLst/>
                <a:gdLst/>
                <a:ahLst/>
                <a:cxnLst/>
                <a:rect r="r" b="b" t="t" l="l"/>
                <a:pathLst>
                  <a:path h="4802210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8A5599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5400000">
              <a:off x="12656286" y="2257740"/>
              <a:ext cx="1900244" cy="25602213"/>
              <a:chOff x="0" y="0"/>
              <a:chExt cx="356429" cy="480221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>
                <a:off x="0" y="0"/>
                <a:ext cx="356429" cy="4802210"/>
              </a:xfrm>
              <a:custGeom>
                <a:avLst/>
                <a:gdLst/>
                <a:ahLst/>
                <a:cxnLst/>
                <a:rect r="r" b="b" t="t" l="l"/>
                <a:pathLst>
                  <a:path h="4802210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8A5599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1808945" y="2191404"/>
            <a:ext cx="14676233" cy="1346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900" spc="326">
                <a:solidFill>
                  <a:srgbClr val="00AD9C"/>
                </a:solidFill>
                <a:latin typeface="Marykate"/>
              </a:rPr>
              <a:t>PROJECT MEMBERS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455856">
            <a:off x="14353842" y="997122"/>
            <a:ext cx="2458174" cy="2382194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15378" y="1028700"/>
            <a:ext cx="2589581" cy="2509539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71795">
            <a:off x="13294366" y="1206009"/>
            <a:ext cx="396638" cy="376445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027269" y="3302348"/>
            <a:ext cx="464062" cy="471782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 rot="0">
            <a:off x="17148841" y="1166582"/>
            <a:ext cx="220918" cy="220918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272773" y="1205515"/>
            <a:ext cx="464507" cy="416367"/>
          </a:xfrm>
          <a:prstGeom prst="rect">
            <a:avLst/>
          </a:prstGeom>
        </p:spPr>
      </p:pic>
      <p:grpSp>
        <p:nvGrpSpPr>
          <p:cNvPr name="Group 24" id="24"/>
          <p:cNvGrpSpPr>
            <a:grpSpLocks noChangeAspect="true"/>
          </p:cNvGrpSpPr>
          <p:nvPr/>
        </p:nvGrpSpPr>
        <p:grpSpPr>
          <a:xfrm rot="-2402669">
            <a:off x="737065" y="1012944"/>
            <a:ext cx="583271" cy="307275"/>
            <a:chOff x="0" y="0"/>
            <a:chExt cx="1610360" cy="848360"/>
          </a:xfrm>
        </p:grpSpPr>
        <p:sp>
          <p:nvSpPr>
            <p:cNvPr name="Freeform 25" id="25"/>
            <p:cNvSpPr/>
            <p:nvPr/>
          </p:nvSpPr>
          <p:spPr>
            <a:xfrm flipH="false" flipV="false">
              <a:off x="-31750" y="0"/>
              <a:ext cx="1675130" cy="880110"/>
            </a:xfrm>
            <a:custGeom>
              <a:avLst/>
              <a:gdLst/>
              <a:ahLst/>
              <a:cxnLst/>
              <a:rect r="r" b="b" t="t" l="l"/>
              <a:pathLst>
                <a:path h="880110" w="167513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08441" y="3302348"/>
            <a:ext cx="464062" cy="471782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08441" y="7578032"/>
            <a:ext cx="4642934" cy="41148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504955" y="7769015"/>
            <a:ext cx="5095728" cy="41148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883388" y="7526036"/>
            <a:ext cx="3914204" cy="41148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731692" y="4229738"/>
            <a:ext cx="4876990" cy="621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9"/>
              </a:lnSpc>
            </a:pPr>
            <a:r>
              <a:rPr lang="en-US" sz="4599">
                <a:solidFill>
                  <a:srgbClr val="00AD9C"/>
                </a:solidFill>
                <a:latin typeface="Marykate"/>
              </a:rPr>
              <a:t>1.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911589" y="4229738"/>
            <a:ext cx="4470945" cy="621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9"/>
              </a:lnSpc>
            </a:pPr>
            <a:r>
              <a:rPr lang="en-US" sz="4599">
                <a:solidFill>
                  <a:srgbClr val="00AD9C"/>
                </a:solidFill>
                <a:latin typeface="Marykate"/>
              </a:rPr>
              <a:t>2.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159780" y="4229738"/>
            <a:ext cx="4637812" cy="621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9"/>
              </a:lnSpc>
            </a:pPr>
            <a:r>
              <a:rPr lang="en-US" sz="4599">
                <a:solidFill>
                  <a:srgbClr val="00AD9C"/>
                </a:solidFill>
                <a:latin typeface="Marykate"/>
              </a:rPr>
              <a:t>3.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40472" y="4946590"/>
            <a:ext cx="4659430" cy="1430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9"/>
              </a:lnSpc>
            </a:pPr>
            <a:r>
              <a:rPr lang="en-US" sz="3999" spc="343">
                <a:solidFill>
                  <a:srgbClr val="003933"/>
                </a:solidFill>
                <a:latin typeface="Dosis Semi Bold Bold"/>
              </a:rPr>
              <a:t>Tunyarat</a:t>
            </a:r>
          </a:p>
          <a:p>
            <a:pPr algn="ctr">
              <a:lnSpc>
                <a:spcPts val="5839"/>
              </a:lnSpc>
            </a:pPr>
            <a:r>
              <a:rPr lang="en-US" sz="3999" spc="343">
                <a:solidFill>
                  <a:srgbClr val="003933"/>
                </a:solidFill>
                <a:latin typeface="Dosis Semi Bold Bold"/>
              </a:rPr>
              <a:t>Nitihirunpattana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962062" y="4946590"/>
            <a:ext cx="4423272" cy="2163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9"/>
              </a:lnSpc>
            </a:pPr>
            <a:r>
              <a:rPr lang="en-US" sz="3999" spc="343">
                <a:solidFill>
                  <a:srgbClr val="003933"/>
                </a:solidFill>
                <a:latin typeface="Dosis Semi Bold Bold"/>
              </a:rPr>
              <a:t>Neadnapa</a:t>
            </a:r>
          </a:p>
          <a:p>
            <a:pPr algn="ctr">
              <a:lnSpc>
                <a:spcPts val="5839"/>
              </a:lnSpc>
            </a:pPr>
            <a:r>
              <a:rPr lang="en-US" sz="3999" spc="343">
                <a:solidFill>
                  <a:srgbClr val="003933"/>
                </a:solidFill>
                <a:latin typeface="Dosis Semi Bold Bold"/>
              </a:rPr>
              <a:t>Thawontaweekul </a:t>
            </a:r>
          </a:p>
          <a:p>
            <a:pPr algn="ctr">
              <a:lnSpc>
                <a:spcPts val="5839"/>
              </a:lnSpc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12411844" y="5127565"/>
            <a:ext cx="4069598" cy="1108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7"/>
              </a:lnSpc>
              <a:spcBef>
                <a:spcPct val="0"/>
              </a:spcBef>
            </a:pPr>
            <a:r>
              <a:rPr lang="en-US" sz="4277">
                <a:solidFill>
                  <a:srgbClr val="003933"/>
                </a:solidFill>
                <a:latin typeface="Dosis Semi Bold Bold"/>
              </a:rPr>
              <a:t>Natheera Saengwatho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08441" y="6690936"/>
            <a:ext cx="4659430" cy="696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9"/>
              </a:lnSpc>
            </a:pPr>
            <a:r>
              <a:rPr lang="en-US" sz="3999" spc="343">
                <a:solidFill>
                  <a:srgbClr val="003933"/>
                </a:solidFill>
                <a:latin typeface="Dosis Semi Bold Bold"/>
              </a:rPr>
              <a:t>ID: 6487002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723103" y="6690936"/>
            <a:ext cx="4659430" cy="696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9"/>
              </a:lnSpc>
            </a:pPr>
            <a:r>
              <a:rPr lang="en-US" sz="3999" spc="343">
                <a:solidFill>
                  <a:srgbClr val="003933"/>
                </a:solidFill>
                <a:latin typeface="Dosis Semi Bold Bold"/>
              </a:rPr>
              <a:t>ID: 64870069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159780" y="6690936"/>
            <a:ext cx="4659430" cy="696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9"/>
              </a:lnSpc>
            </a:pPr>
            <a:r>
              <a:rPr lang="en-US" sz="3999" spc="343">
                <a:solidFill>
                  <a:srgbClr val="003933"/>
                </a:solidFill>
                <a:latin typeface="Dosis Semi Bold Bold"/>
              </a:rPr>
              <a:t>ID: 64870077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4000"/>
          </a:blip>
          <a:srcRect l="-25046" t="21875" r="-25046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869488" y="-836544"/>
            <a:ext cx="20086371" cy="12006726"/>
            <a:chOff x="0" y="0"/>
            <a:chExt cx="26781829" cy="1600896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394920"/>
              <a:ext cx="1900244" cy="15205129"/>
              <a:chOff x="0" y="0"/>
              <a:chExt cx="356429" cy="285202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>
                <a:off x="0" y="0"/>
                <a:ext cx="356429" cy="2852028"/>
              </a:xfrm>
              <a:custGeom>
                <a:avLst/>
                <a:gdLst/>
                <a:ahLst/>
                <a:cxnLst/>
                <a:rect r="r" b="b" t="t" l="l"/>
                <a:pathLst>
                  <a:path h="2852028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00AD9C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24881585" y="394920"/>
              <a:ext cx="1900244" cy="15205129"/>
              <a:chOff x="0" y="0"/>
              <a:chExt cx="356429" cy="285202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>
                <a:off x="0" y="0"/>
                <a:ext cx="356429" cy="2852028"/>
              </a:xfrm>
              <a:custGeom>
                <a:avLst/>
                <a:gdLst/>
                <a:ahLst/>
                <a:cxnLst/>
                <a:rect r="r" b="b" t="t" l="l"/>
                <a:pathLst>
                  <a:path h="2852028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00AD9C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5400000">
              <a:off x="12801106" y="-11850985"/>
              <a:ext cx="1900244" cy="25602213"/>
              <a:chOff x="0" y="0"/>
              <a:chExt cx="356429" cy="480221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>
                <a:off x="0" y="0"/>
                <a:ext cx="356429" cy="4802210"/>
              </a:xfrm>
              <a:custGeom>
                <a:avLst/>
                <a:gdLst/>
                <a:ahLst/>
                <a:cxnLst/>
                <a:rect r="r" b="b" t="t" l="l"/>
                <a:pathLst>
                  <a:path h="4802210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00AD9C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5400000">
              <a:off x="12656286" y="2257740"/>
              <a:ext cx="1900244" cy="25602213"/>
              <a:chOff x="0" y="0"/>
              <a:chExt cx="356429" cy="480221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>
                <a:off x="0" y="0"/>
                <a:ext cx="356429" cy="4802210"/>
              </a:xfrm>
              <a:custGeom>
                <a:avLst/>
                <a:gdLst/>
                <a:ahLst/>
                <a:cxnLst/>
                <a:rect r="r" b="b" t="t" l="l"/>
                <a:pathLst>
                  <a:path h="4802210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00AD9C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2825071" y="3855416"/>
            <a:ext cx="12226202" cy="2012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04"/>
              </a:lnSpc>
            </a:pPr>
            <a:r>
              <a:rPr lang="en-US" sz="15104" spc="453">
                <a:solidFill>
                  <a:srgbClr val="00AD9C"/>
                </a:solidFill>
                <a:latin typeface="Marykate"/>
              </a:rPr>
              <a:t>THANK YOU</a:t>
            </a:r>
            <a:r>
              <a:rPr lang="en-US" sz="15104" spc="453">
                <a:solidFill>
                  <a:srgbClr val="00AD9C"/>
                </a:solidFill>
                <a:latin typeface="Marykate"/>
              </a:rPr>
              <a:t>!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590959">
            <a:off x="15997142" y="3573304"/>
            <a:ext cx="2538932" cy="2538932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true" rot="-10325232">
            <a:off x="-735485" y="106452"/>
            <a:ext cx="2815623" cy="2815623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049497">
            <a:off x="125050" y="6657359"/>
            <a:ext cx="2053555" cy="2933651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245013">
            <a:off x="1141207" y="2386216"/>
            <a:ext cx="880607" cy="1841573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254325">
            <a:off x="-2461" y="4984554"/>
            <a:ext cx="2288606" cy="67826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156784" y="6407053"/>
            <a:ext cx="2131216" cy="2080842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52783">
            <a:off x="15429461" y="420538"/>
            <a:ext cx="1171974" cy="2052821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612873">
            <a:off x="16578786" y="2115729"/>
            <a:ext cx="1078345" cy="1913193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984971" y="6344082"/>
            <a:ext cx="464062" cy="471782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402703" y="8895672"/>
            <a:ext cx="433498" cy="411429"/>
          </a:xfrm>
          <a:prstGeom prst="rect">
            <a:avLst/>
          </a:prstGeom>
        </p:spPr>
      </p:pic>
      <p:grpSp>
        <p:nvGrpSpPr>
          <p:cNvPr name="Group 27" id="27"/>
          <p:cNvGrpSpPr>
            <a:grpSpLocks noChangeAspect="true"/>
          </p:cNvGrpSpPr>
          <p:nvPr/>
        </p:nvGrpSpPr>
        <p:grpSpPr>
          <a:xfrm rot="1977585">
            <a:off x="17291502" y="858834"/>
            <a:ext cx="512498" cy="269991"/>
            <a:chOff x="0" y="0"/>
            <a:chExt cx="1610360" cy="848360"/>
          </a:xfrm>
        </p:grpSpPr>
        <p:sp>
          <p:nvSpPr>
            <p:cNvPr name="Freeform 28" id="28"/>
            <p:cNvSpPr/>
            <p:nvPr/>
          </p:nvSpPr>
          <p:spPr>
            <a:xfrm flipH="false" flipV="false">
              <a:off x="-31750" y="0"/>
              <a:ext cx="1675130" cy="880110"/>
            </a:xfrm>
            <a:custGeom>
              <a:avLst/>
              <a:gdLst/>
              <a:ahLst/>
              <a:cxnLst/>
              <a:rect r="r" b="b" t="t" l="l"/>
              <a:pathLst>
                <a:path h="880110" w="167513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2030890" y="4603934"/>
            <a:ext cx="229651" cy="229651"/>
            <a:chOff x="0" y="0"/>
            <a:chExt cx="6350000" cy="6350000"/>
          </a:xfrm>
        </p:grpSpPr>
        <p:sp>
          <p:nvSpPr>
            <p:cNvPr name="Freeform 30" id="30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99457" y="3512761"/>
            <a:ext cx="238202" cy="236037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814686" y="1469307"/>
            <a:ext cx="451922" cy="405086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94641" y="3085316"/>
            <a:ext cx="420451" cy="427445"/>
          </a:xfrm>
          <a:prstGeom prst="rect">
            <a:avLst/>
          </a:prstGeom>
        </p:spPr>
      </p:pic>
      <p:grpSp>
        <p:nvGrpSpPr>
          <p:cNvPr name="Group 34" id="34"/>
          <p:cNvGrpSpPr/>
          <p:nvPr/>
        </p:nvGrpSpPr>
        <p:grpSpPr>
          <a:xfrm rot="0">
            <a:off x="2490694" y="9376318"/>
            <a:ext cx="229651" cy="229651"/>
            <a:chOff x="0" y="0"/>
            <a:chExt cx="6350000" cy="6350000"/>
          </a:xfrm>
        </p:grpSpPr>
        <p:sp>
          <p:nvSpPr>
            <p:cNvPr name="Freeform 35" id="35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71795">
            <a:off x="2865448" y="1647521"/>
            <a:ext cx="433712" cy="411632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4678159">
            <a:off x="15159154" y="375441"/>
            <a:ext cx="433498" cy="411429"/>
          </a:xfrm>
          <a:prstGeom prst="rect">
            <a:avLst/>
          </a:prstGeom>
        </p:spPr>
      </p:pic>
      <p:grpSp>
        <p:nvGrpSpPr>
          <p:cNvPr name="Group 38" id="38"/>
          <p:cNvGrpSpPr>
            <a:grpSpLocks noChangeAspect="true"/>
          </p:cNvGrpSpPr>
          <p:nvPr/>
        </p:nvGrpSpPr>
        <p:grpSpPr>
          <a:xfrm rot="1977585">
            <a:off x="3370855" y="9474682"/>
            <a:ext cx="498419" cy="262574"/>
            <a:chOff x="0" y="0"/>
            <a:chExt cx="1610360" cy="848360"/>
          </a:xfrm>
        </p:grpSpPr>
        <p:sp>
          <p:nvSpPr>
            <p:cNvPr name="Freeform 39" id="39"/>
            <p:cNvSpPr/>
            <p:nvPr/>
          </p:nvSpPr>
          <p:spPr>
            <a:xfrm flipH="false" flipV="false">
              <a:off x="-31750" y="0"/>
              <a:ext cx="1675130" cy="880110"/>
            </a:xfrm>
            <a:custGeom>
              <a:avLst/>
              <a:gdLst/>
              <a:ahLst/>
              <a:cxnLst/>
              <a:rect r="r" b="b" t="t" l="l"/>
              <a:pathLst>
                <a:path h="880110" w="167513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48353" y="7888147"/>
            <a:ext cx="238202" cy="236037"/>
          </a:xfrm>
          <a:prstGeom prst="rect">
            <a:avLst/>
          </a:prstGeom>
        </p:spPr>
      </p:pic>
      <p:grpSp>
        <p:nvGrpSpPr>
          <p:cNvPr name="Group 41" id="41"/>
          <p:cNvGrpSpPr/>
          <p:nvPr/>
        </p:nvGrpSpPr>
        <p:grpSpPr>
          <a:xfrm rot="0">
            <a:off x="14170004" y="614952"/>
            <a:ext cx="252393" cy="252393"/>
            <a:chOff x="0" y="0"/>
            <a:chExt cx="6350000" cy="6350000"/>
          </a:xfrm>
        </p:grpSpPr>
        <p:sp>
          <p:nvSpPr>
            <p:cNvPr name="Freeform 42" id="42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2102176" y="1987440"/>
            <a:ext cx="229651" cy="229651"/>
            <a:chOff x="0" y="0"/>
            <a:chExt cx="6350000" cy="6350000"/>
          </a:xfrm>
        </p:grpSpPr>
        <p:sp>
          <p:nvSpPr>
            <p:cNvPr name="Freeform 44" id="44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grpSp>
        <p:nvGrpSpPr>
          <p:cNvPr name="Group 45" id="45"/>
          <p:cNvGrpSpPr>
            <a:grpSpLocks noChangeAspect="true"/>
          </p:cNvGrpSpPr>
          <p:nvPr/>
        </p:nvGrpSpPr>
        <p:grpSpPr>
          <a:xfrm rot="-921396">
            <a:off x="16540798" y="9558525"/>
            <a:ext cx="547777" cy="288577"/>
            <a:chOff x="0" y="0"/>
            <a:chExt cx="1610360" cy="848360"/>
          </a:xfrm>
        </p:grpSpPr>
        <p:sp>
          <p:nvSpPr>
            <p:cNvPr name="Freeform 46" id="46"/>
            <p:cNvSpPr/>
            <p:nvPr/>
          </p:nvSpPr>
          <p:spPr>
            <a:xfrm flipH="false" flipV="false">
              <a:off x="-31750" y="0"/>
              <a:ext cx="1675130" cy="880110"/>
            </a:xfrm>
            <a:custGeom>
              <a:avLst/>
              <a:gdLst/>
              <a:ahLst/>
              <a:cxnLst/>
              <a:rect r="r" b="b" t="t" l="l"/>
              <a:pathLst>
                <a:path h="880110" w="167513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pic>
        <p:nvPicPr>
          <p:cNvPr name="Picture 47" id="47"/>
          <p:cNvPicPr>
            <a:picLocks noChangeAspect="true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432686">
            <a:off x="2912608" y="-670724"/>
            <a:ext cx="2225071" cy="2156296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153974">
            <a:off x="15418170" y="8432300"/>
            <a:ext cx="635916" cy="234734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42482">
            <a:off x="3931404" y="8366112"/>
            <a:ext cx="1054904" cy="2072133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649993" y="9347076"/>
            <a:ext cx="464062" cy="471782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84765">
            <a:off x="13333465" y="8957720"/>
            <a:ext cx="850155" cy="1508339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80356" y="9140282"/>
            <a:ext cx="238202" cy="236037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550558" y="1200069"/>
            <a:ext cx="464062" cy="471782"/>
          </a:xfrm>
          <a:prstGeom prst="rect">
            <a:avLst/>
          </a:prstGeom>
        </p:spPr>
      </p:pic>
      <p:grpSp>
        <p:nvGrpSpPr>
          <p:cNvPr name="Group 54" id="54"/>
          <p:cNvGrpSpPr/>
          <p:nvPr/>
        </p:nvGrpSpPr>
        <p:grpSpPr>
          <a:xfrm rot="0">
            <a:off x="17823320" y="5426640"/>
            <a:ext cx="208069" cy="208069"/>
            <a:chOff x="0" y="0"/>
            <a:chExt cx="6350000" cy="6350000"/>
          </a:xfrm>
        </p:grpSpPr>
        <p:sp>
          <p:nvSpPr>
            <p:cNvPr name="Freeform 55" id="55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pic>
        <p:nvPicPr>
          <p:cNvPr name="Picture 56" id="56"/>
          <p:cNvPicPr>
            <a:picLocks noChangeAspect="true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599093" y="8855697"/>
            <a:ext cx="548192" cy="491379"/>
          </a:xfrm>
          <a:prstGeom prst="rect">
            <a:avLst/>
          </a:prstGeom>
        </p:spPr>
      </p:pic>
      <p:pic>
        <p:nvPicPr>
          <p:cNvPr name="Picture 57" id="5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414156">
            <a:off x="12901159" y="-655176"/>
            <a:ext cx="938638" cy="1962931"/>
          </a:xfrm>
          <a:prstGeom prst="rect">
            <a:avLst/>
          </a:prstGeom>
        </p:spPr>
      </p:pic>
      <p:pic>
        <p:nvPicPr>
          <p:cNvPr name="Picture 58" id="58"/>
          <p:cNvPicPr>
            <a:picLocks noChangeAspect="true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565863" y="407424"/>
            <a:ext cx="548192" cy="491379"/>
          </a:xfrm>
          <a:prstGeom prst="rect">
            <a:avLst/>
          </a:prstGeom>
        </p:spPr>
      </p:pic>
      <p:pic>
        <p:nvPicPr>
          <p:cNvPr name="Picture 59" id="59"/>
          <p:cNvPicPr>
            <a:picLocks noChangeAspect="true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4678159">
            <a:off x="12300890" y="9540296"/>
            <a:ext cx="433498" cy="411429"/>
          </a:xfrm>
          <a:prstGeom prst="rect">
            <a:avLst/>
          </a:prstGeom>
        </p:spPr>
      </p:pic>
      <p:grpSp>
        <p:nvGrpSpPr>
          <p:cNvPr name="Group 60" id="60"/>
          <p:cNvGrpSpPr/>
          <p:nvPr/>
        </p:nvGrpSpPr>
        <p:grpSpPr>
          <a:xfrm rot="0">
            <a:off x="12145068" y="653113"/>
            <a:ext cx="252393" cy="252393"/>
            <a:chOff x="0" y="0"/>
            <a:chExt cx="6350000" cy="6350000"/>
          </a:xfrm>
        </p:grpSpPr>
        <p:sp>
          <p:nvSpPr>
            <p:cNvPr name="Freeform 61" id="61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4000"/>
          </a:blip>
          <a:srcRect l="-25046" t="21875" r="-25046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899186" y="-859863"/>
            <a:ext cx="20086371" cy="12006726"/>
            <a:chOff x="0" y="0"/>
            <a:chExt cx="26781829" cy="1600896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394920"/>
              <a:ext cx="1900244" cy="15205129"/>
              <a:chOff x="0" y="0"/>
              <a:chExt cx="356429" cy="285202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>
                <a:off x="0" y="0"/>
                <a:ext cx="356429" cy="2852028"/>
              </a:xfrm>
              <a:custGeom>
                <a:avLst/>
                <a:gdLst/>
                <a:ahLst/>
                <a:cxnLst/>
                <a:rect r="r" b="b" t="t" l="l"/>
                <a:pathLst>
                  <a:path h="2852028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E65C7E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24881585" y="394920"/>
              <a:ext cx="1900244" cy="15205129"/>
              <a:chOff x="0" y="0"/>
              <a:chExt cx="356429" cy="285202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>
                <a:off x="0" y="0"/>
                <a:ext cx="356429" cy="2852028"/>
              </a:xfrm>
              <a:custGeom>
                <a:avLst/>
                <a:gdLst/>
                <a:ahLst/>
                <a:cxnLst/>
                <a:rect r="r" b="b" t="t" l="l"/>
                <a:pathLst>
                  <a:path h="2852028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E65C7E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5400000">
              <a:off x="12801106" y="-11850985"/>
              <a:ext cx="1900244" cy="25602213"/>
              <a:chOff x="0" y="0"/>
              <a:chExt cx="356429" cy="480221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>
                <a:off x="0" y="0"/>
                <a:ext cx="356429" cy="4802210"/>
              </a:xfrm>
              <a:custGeom>
                <a:avLst/>
                <a:gdLst/>
                <a:ahLst/>
                <a:cxnLst/>
                <a:rect r="r" b="b" t="t" l="l"/>
                <a:pathLst>
                  <a:path h="4802210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E65C7E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5400000">
              <a:off x="12656286" y="2257740"/>
              <a:ext cx="1900244" cy="25602213"/>
              <a:chOff x="0" y="0"/>
              <a:chExt cx="356429" cy="480221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>
                <a:off x="0" y="0"/>
                <a:ext cx="356429" cy="4802210"/>
              </a:xfrm>
              <a:custGeom>
                <a:avLst/>
                <a:gdLst/>
                <a:ahLst/>
                <a:cxnLst/>
                <a:rect r="r" b="b" t="t" l="l"/>
                <a:pathLst>
                  <a:path h="4802210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E65C7E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1028700" y="1565997"/>
            <a:ext cx="9973865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79"/>
              </a:lnSpc>
            </a:pPr>
            <a:r>
              <a:rPr lang="en-US" sz="7399" spc="244">
                <a:solidFill>
                  <a:srgbClr val="00AD9C"/>
                </a:solidFill>
                <a:latin typeface="Marykate"/>
              </a:rPr>
              <a:t>DATA SET  : </a:t>
            </a:r>
            <a:r>
              <a:rPr lang="en-US" sz="7399" spc="244">
                <a:solidFill>
                  <a:srgbClr val="E65C7E"/>
                </a:solidFill>
                <a:latin typeface="Marykate"/>
              </a:rPr>
              <a:t>CODON USAGE </a:t>
            </a:r>
            <a:r>
              <a:rPr lang="en-US" sz="7399" spc="244">
                <a:solidFill>
                  <a:srgbClr val="1AB5DB"/>
                </a:solidFill>
                <a:latin typeface="Marykate"/>
              </a:rPr>
              <a:t>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3568417"/>
            <a:ext cx="9598487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80"/>
              </a:lnSpc>
            </a:pPr>
            <a:r>
              <a:rPr lang="en-US" sz="4400" spc="145">
                <a:solidFill>
                  <a:srgbClr val="1AB5DB"/>
                </a:solidFill>
                <a:latin typeface="Marykate"/>
              </a:rPr>
              <a:t>DATA SET INFORMATION: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276549">
            <a:off x="11843522" y="1375284"/>
            <a:ext cx="4058692" cy="3933242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4454512">
            <a:off x="14121920" y="6047026"/>
            <a:ext cx="2433335" cy="2358123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 rot="0">
            <a:off x="14403219" y="8540132"/>
            <a:ext cx="229651" cy="229651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384926" y="5624790"/>
            <a:ext cx="222321" cy="2203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983565" y="4045722"/>
            <a:ext cx="433123" cy="440328"/>
          </a:xfrm>
          <a:prstGeom prst="rect">
            <a:avLst/>
          </a:prstGeom>
        </p:spPr>
      </p:pic>
      <p:grpSp>
        <p:nvGrpSpPr>
          <p:cNvPr name="Group 24" id="24"/>
          <p:cNvGrpSpPr>
            <a:grpSpLocks noChangeAspect="true"/>
          </p:cNvGrpSpPr>
          <p:nvPr/>
        </p:nvGrpSpPr>
        <p:grpSpPr>
          <a:xfrm rot="-874149">
            <a:off x="13221996" y="5435303"/>
            <a:ext cx="465190" cy="245068"/>
            <a:chOff x="0" y="0"/>
            <a:chExt cx="1610360" cy="848360"/>
          </a:xfrm>
        </p:grpSpPr>
        <p:sp>
          <p:nvSpPr>
            <p:cNvPr name="Freeform 25" id="25"/>
            <p:cNvSpPr/>
            <p:nvPr/>
          </p:nvSpPr>
          <p:spPr>
            <a:xfrm flipH="false" flipV="false">
              <a:off x="-31750" y="0"/>
              <a:ext cx="1675130" cy="880110"/>
            </a:xfrm>
            <a:custGeom>
              <a:avLst/>
              <a:gdLst/>
              <a:ahLst/>
              <a:cxnLst/>
              <a:rect r="r" b="b" t="t" l="l"/>
              <a:pathLst>
                <a:path h="880110" w="167513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4919759" y="1028700"/>
            <a:ext cx="229651" cy="229651"/>
            <a:chOff x="0" y="0"/>
            <a:chExt cx="6350000" cy="6350000"/>
          </a:xfrm>
        </p:grpSpPr>
        <p:sp>
          <p:nvSpPr>
            <p:cNvPr name="Freeform 27" id="27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518044" y="3341905"/>
            <a:ext cx="238202" cy="236037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286014" y="1895312"/>
            <a:ext cx="464062" cy="471782"/>
          </a:xfrm>
          <a:prstGeom prst="rect">
            <a:avLst/>
          </a:prstGeom>
        </p:spPr>
      </p:pic>
      <p:grpSp>
        <p:nvGrpSpPr>
          <p:cNvPr name="Group 30" id="30"/>
          <p:cNvGrpSpPr>
            <a:grpSpLocks noChangeAspect="true"/>
          </p:cNvGrpSpPr>
          <p:nvPr/>
        </p:nvGrpSpPr>
        <p:grpSpPr>
          <a:xfrm rot="-874149">
            <a:off x="15363599" y="2157691"/>
            <a:ext cx="498419" cy="262574"/>
            <a:chOff x="0" y="0"/>
            <a:chExt cx="1610360" cy="848360"/>
          </a:xfrm>
        </p:grpSpPr>
        <p:sp>
          <p:nvSpPr>
            <p:cNvPr name="Freeform 31" id="31"/>
            <p:cNvSpPr/>
            <p:nvPr/>
          </p:nvSpPr>
          <p:spPr>
            <a:xfrm flipH="false" flipV="false">
              <a:off x="-31750" y="0"/>
              <a:ext cx="1675130" cy="880110"/>
            </a:xfrm>
            <a:custGeom>
              <a:avLst/>
              <a:gdLst/>
              <a:ahLst/>
              <a:cxnLst/>
              <a:rect r="r" b="b" t="t" l="l"/>
              <a:pathLst>
                <a:path h="880110" w="167513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49860" y="1258351"/>
            <a:ext cx="707684" cy="634342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39781" y="907489"/>
            <a:ext cx="238202" cy="236037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0">
            <a:off x="1028700" y="4543200"/>
            <a:ext cx="11706335" cy="37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226E70"/>
                </a:solidFill>
                <a:latin typeface="Dosis Semi Bold Bold"/>
              </a:rPr>
              <a:t>     การวิเคราะห์ความถี่การใช้โคดอนใน DNA ส่วน coding ของสิ่งมีชีวิตจากกลุ่มแตกต่างกันของสิ่งมีชีวิตได้ถูกทำขึ้นโดยใช้ฐานข้อมูล CUTG ซึ่งได้รวบรวมข้อมูลจากหลายกลุ่มของสิ่งมีชีวิต ซึ่งได้แยกแบคทีเรียออกเป็น genome แบคทีเรีย และ plasmid และแยกชนิดของสิ่งมีชีวิตอื่นๆ เป็น archaea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26E70"/>
                </a:solidFill>
                <a:latin typeface="Dosis Semi Bold Bold"/>
              </a:rPr>
              <a:t>     เราจึงได้ใช้ไฟล์ข้อมูลที่รวมข้อมูลทุกกลุ่มไว้ในไฟล์เดียวกัน และสามารถเข้าถึงข้อมูลแต่ละกลุ่มโดยแยกตามชนิดของสิ่งมีชีวิตได้.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4000"/>
          </a:blip>
          <a:srcRect l="-25046" t="21875" r="-25046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1133696" y="-574132"/>
            <a:ext cx="20086371" cy="12006726"/>
            <a:chOff x="0" y="0"/>
            <a:chExt cx="26781829" cy="1600896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394920"/>
              <a:ext cx="1900244" cy="15205129"/>
              <a:chOff x="0" y="0"/>
              <a:chExt cx="356429" cy="285202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>
                <a:off x="0" y="0"/>
                <a:ext cx="356429" cy="2852028"/>
              </a:xfrm>
              <a:custGeom>
                <a:avLst/>
                <a:gdLst/>
                <a:ahLst/>
                <a:cxnLst/>
                <a:rect r="r" b="b" t="t" l="l"/>
                <a:pathLst>
                  <a:path h="2852028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E65C7E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24881585" y="394920"/>
              <a:ext cx="1900244" cy="15205129"/>
              <a:chOff x="0" y="0"/>
              <a:chExt cx="356429" cy="285202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>
                <a:off x="0" y="0"/>
                <a:ext cx="356429" cy="2852028"/>
              </a:xfrm>
              <a:custGeom>
                <a:avLst/>
                <a:gdLst/>
                <a:ahLst/>
                <a:cxnLst/>
                <a:rect r="r" b="b" t="t" l="l"/>
                <a:pathLst>
                  <a:path h="2852028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E65C7E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5400000">
              <a:off x="12801106" y="-11850985"/>
              <a:ext cx="1900244" cy="25602213"/>
              <a:chOff x="0" y="0"/>
              <a:chExt cx="356429" cy="480221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>
                <a:off x="0" y="0"/>
                <a:ext cx="356429" cy="4802210"/>
              </a:xfrm>
              <a:custGeom>
                <a:avLst/>
                <a:gdLst/>
                <a:ahLst/>
                <a:cxnLst/>
                <a:rect r="r" b="b" t="t" l="l"/>
                <a:pathLst>
                  <a:path h="4802210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E65C7E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5400000">
              <a:off x="12656286" y="2257740"/>
              <a:ext cx="1900244" cy="25602213"/>
              <a:chOff x="0" y="0"/>
              <a:chExt cx="356429" cy="480221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>
                <a:off x="0" y="0"/>
                <a:ext cx="356429" cy="4802210"/>
              </a:xfrm>
              <a:custGeom>
                <a:avLst/>
                <a:gdLst/>
                <a:ahLst/>
                <a:cxnLst/>
                <a:rect r="r" b="b" t="t" l="l"/>
                <a:pathLst>
                  <a:path h="4802210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E65C7E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908221" y="7258248"/>
            <a:ext cx="2702157" cy="323084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236592">
            <a:off x="905513" y="7313616"/>
            <a:ext cx="1316169" cy="2752444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23058" y="340690"/>
            <a:ext cx="2963744" cy="2893691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103996">
            <a:off x="15743052" y="840649"/>
            <a:ext cx="1896188" cy="3364204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 rot="0">
            <a:off x="1717687" y="4678387"/>
            <a:ext cx="229651" cy="229651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96669" y="4271065"/>
            <a:ext cx="238202" cy="236037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71795">
            <a:off x="322580" y="9449844"/>
            <a:ext cx="433712" cy="411632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37367" y="6352043"/>
            <a:ext cx="464062" cy="471782"/>
          </a:xfrm>
          <a:prstGeom prst="rect">
            <a:avLst/>
          </a:prstGeom>
        </p:spPr>
      </p:pic>
      <p:grpSp>
        <p:nvGrpSpPr>
          <p:cNvPr name="Group 25" id="25"/>
          <p:cNvGrpSpPr>
            <a:grpSpLocks noChangeAspect="true"/>
          </p:cNvGrpSpPr>
          <p:nvPr/>
        </p:nvGrpSpPr>
        <p:grpSpPr>
          <a:xfrm rot="-874149">
            <a:off x="702580" y="5602252"/>
            <a:ext cx="498419" cy="262574"/>
            <a:chOff x="0" y="0"/>
            <a:chExt cx="1610360" cy="848360"/>
          </a:xfrm>
        </p:grpSpPr>
        <p:sp>
          <p:nvSpPr>
            <p:cNvPr name="Freeform 26" id="26"/>
            <p:cNvSpPr/>
            <p:nvPr/>
          </p:nvSpPr>
          <p:spPr>
            <a:xfrm flipH="false" flipV="false">
              <a:off x="-31750" y="0"/>
              <a:ext cx="1675130" cy="880110"/>
            </a:xfrm>
            <a:custGeom>
              <a:avLst/>
              <a:gdLst/>
              <a:ahLst/>
              <a:cxnLst/>
              <a:rect r="r" b="b" t="t" l="l"/>
              <a:pathLst>
                <a:path h="880110" w="167513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grpSp>
        <p:nvGrpSpPr>
          <p:cNvPr name="Group 27" id="27"/>
          <p:cNvGrpSpPr>
            <a:grpSpLocks noChangeAspect="true"/>
          </p:cNvGrpSpPr>
          <p:nvPr/>
        </p:nvGrpSpPr>
        <p:grpSpPr>
          <a:xfrm rot="10171898">
            <a:off x="1583303" y="3464058"/>
            <a:ext cx="498419" cy="262574"/>
            <a:chOff x="0" y="0"/>
            <a:chExt cx="1610360" cy="848360"/>
          </a:xfrm>
        </p:grpSpPr>
        <p:sp>
          <p:nvSpPr>
            <p:cNvPr name="Freeform 28" id="28"/>
            <p:cNvSpPr/>
            <p:nvPr/>
          </p:nvSpPr>
          <p:spPr>
            <a:xfrm flipH="false" flipV="false">
              <a:off x="-31750" y="0"/>
              <a:ext cx="1675130" cy="880110"/>
            </a:xfrm>
            <a:custGeom>
              <a:avLst/>
              <a:gdLst/>
              <a:ahLst/>
              <a:cxnLst/>
              <a:rect r="r" b="b" t="t" l="l"/>
              <a:pathLst>
                <a:path h="880110" w="167513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7544116" y="4522721"/>
            <a:ext cx="229651" cy="229651"/>
            <a:chOff x="0" y="0"/>
            <a:chExt cx="6350000" cy="6350000"/>
          </a:xfrm>
        </p:grpSpPr>
        <p:sp>
          <p:nvSpPr>
            <p:cNvPr name="Freeform 30" id="30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401708" y="716243"/>
            <a:ext cx="488240" cy="483801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71795">
            <a:off x="17442085" y="5897299"/>
            <a:ext cx="433712" cy="411632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523523" y="4957450"/>
            <a:ext cx="464062" cy="471782"/>
          </a:xfrm>
          <a:prstGeom prst="rect">
            <a:avLst/>
          </a:prstGeom>
        </p:spPr>
      </p:pic>
      <p:grpSp>
        <p:nvGrpSpPr>
          <p:cNvPr name="Group 34" id="34"/>
          <p:cNvGrpSpPr>
            <a:grpSpLocks noChangeAspect="true"/>
          </p:cNvGrpSpPr>
          <p:nvPr/>
        </p:nvGrpSpPr>
        <p:grpSpPr>
          <a:xfrm rot="-874149">
            <a:off x="16506344" y="6632665"/>
            <a:ext cx="498419" cy="262574"/>
            <a:chOff x="0" y="0"/>
            <a:chExt cx="1610360" cy="848360"/>
          </a:xfrm>
        </p:grpSpPr>
        <p:sp>
          <p:nvSpPr>
            <p:cNvPr name="Freeform 35" id="35"/>
            <p:cNvSpPr/>
            <p:nvPr/>
          </p:nvSpPr>
          <p:spPr>
            <a:xfrm flipH="false" flipV="false">
              <a:off x="-31750" y="0"/>
              <a:ext cx="1675130" cy="880110"/>
            </a:xfrm>
            <a:custGeom>
              <a:avLst/>
              <a:gdLst/>
              <a:ahLst/>
              <a:cxnLst/>
              <a:rect r="r" b="b" t="t" l="l"/>
              <a:pathLst>
                <a:path h="880110" w="167513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3286801" y="5289947"/>
            <a:ext cx="4301700" cy="564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4"/>
              </a:lnSpc>
            </a:pPr>
            <a:r>
              <a:rPr lang="en-US" sz="4214" spc="181">
                <a:solidFill>
                  <a:srgbClr val="00AD9C"/>
                </a:solidFill>
                <a:latin typeface="Marykate"/>
              </a:rPr>
              <a:t>DNATYPE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026344" y="7848667"/>
            <a:ext cx="4301700" cy="564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4"/>
              </a:lnSpc>
            </a:pPr>
            <a:r>
              <a:rPr lang="en-US" sz="4214" spc="181">
                <a:solidFill>
                  <a:srgbClr val="00AD9C"/>
                </a:solidFill>
                <a:latin typeface="Marykate"/>
              </a:rPr>
              <a:t>CUGT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890094" y="6519933"/>
            <a:ext cx="4301700" cy="564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4"/>
              </a:lnSpc>
            </a:pPr>
            <a:r>
              <a:rPr lang="en-US" sz="4214" spc="181">
                <a:solidFill>
                  <a:srgbClr val="00AD9C"/>
                </a:solidFill>
                <a:latin typeface="Marykate"/>
              </a:rPr>
              <a:t>SPECIESID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138893" y="4696329"/>
            <a:ext cx="4301700" cy="564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4"/>
              </a:lnSpc>
            </a:pPr>
            <a:r>
              <a:rPr lang="en-US" sz="4214" spc="181">
                <a:solidFill>
                  <a:srgbClr val="00AD9C"/>
                </a:solidFill>
                <a:latin typeface="Marykate"/>
              </a:rPr>
              <a:t>SPECIESNAME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957854" y="5923293"/>
            <a:ext cx="6932240" cy="166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83552" indent="-241776" lvl="1">
              <a:lnSpc>
                <a:spcPts val="2665"/>
              </a:lnSpc>
              <a:buFont typeface="Arial"/>
              <a:buChar char="•"/>
            </a:pPr>
            <a:r>
              <a:rPr lang="en-US" sz="2239">
                <a:solidFill>
                  <a:srgbClr val="003933"/>
                </a:solidFill>
                <a:latin typeface="Dosis Semi Bold"/>
              </a:rPr>
              <a:t>0-genomic, 1-mitochondrial, 2-chloroplast, </a:t>
            </a:r>
          </a:p>
          <a:p>
            <a:pPr>
              <a:lnSpc>
                <a:spcPts val="2665"/>
              </a:lnSpc>
            </a:pPr>
            <a:r>
              <a:rPr lang="en-US" sz="2239">
                <a:solidFill>
                  <a:srgbClr val="003933"/>
                </a:solidFill>
                <a:latin typeface="Dosis Semi Bold"/>
              </a:rPr>
              <a:t>        3-cyanelle, 4-plastid, 5-nucleomorph,</a:t>
            </a:r>
          </a:p>
          <a:p>
            <a:pPr>
              <a:lnSpc>
                <a:spcPts val="2665"/>
              </a:lnSpc>
            </a:pPr>
            <a:r>
              <a:rPr lang="en-US" sz="2239">
                <a:solidFill>
                  <a:srgbClr val="003933"/>
                </a:solidFill>
                <a:latin typeface="Dosis Semi Bold"/>
              </a:rPr>
              <a:t>        6-secondary_endosymbiont, 7-chromoplast,           </a:t>
            </a:r>
          </a:p>
          <a:p>
            <a:pPr>
              <a:lnSpc>
                <a:spcPts val="2665"/>
              </a:lnSpc>
            </a:pPr>
            <a:r>
              <a:rPr lang="en-US" sz="2239">
                <a:solidFill>
                  <a:srgbClr val="003933"/>
                </a:solidFill>
                <a:latin typeface="Dosis Semi Bold"/>
              </a:rPr>
              <a:t>        </a:t>
            </a:r>
            <a:r>
              <a:rPr lang="en-US" sz="2239">
                <a:solidFill>
                  <a:srgbClr val="003933"/>
                </a:solidFill>
                <a:latin typeface="Dosis Semi Bold"/>
              </a:rPr>
              <a:t>8-leucoplast, 9-NA, 10-proplastid, 11-apicoplast,</a:t>
            </a:r>
          </a:p>
          <a:p>
            <a:pPr>
              <a:lnSpc>
                <a:spcPts val="2665"/>
              </a:lnSpc>
            </a:pPr>
            <a:r>
              <a:rPr lang="en-US" sz="2239">
                <a:solidFill>
                  <a:srgbClr val="003933"/>
                </a:solidFill>
                <a:latin typeface="Dosis Semi Bold"/>
              </a:rPr>
              <a:t>       and 12-kinetoplast. 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725362" y="5429231"/>
            <a:ext cx="5550984" cy="336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83552" indent="-241776" lvl="1">
              <a:lnSpc>
                <a:spcPts val="2665"/>
              </a:lnSpc>
              <a:buFont typeface="Arial"/>
              <a:buChar char="•"/>
            </a:pPr>
            <a:r>
              <a:rPr lang="en-US" sz="2239">
                <a:solidFill>
                  <a:srgbClr val="003933"/>
                </a:solidFill>
                <a:cs typeface="Dosis Semi Bold"/>
              </a:rPr>
              <a:t>ชื่อ  species 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026344" y="8567573"/>
            <a:ext cx="6268370" cy="1002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83552" indent="-241776" lvl="1">
              <a:lnSpc>
                <a:spcPts val="2665"/>
              </a:lnSpc>
              <a:buFont typeface="Arial"/>
              <a:buChar char="•"/>
            </a:pPr>
            <a:r>
              <a:rPr lang="en-US" sz="2239">
                <a:solidFill>
                  <a:srgbClr val="003933"/>
                </a:solidFill>
                <a:cs typeface="Dosis Semi Bold"/>
              </a:rPr>
              <a:t>ฐานนิวคลีโอไทด์; </a:t>
            </a:r>
          </a:p>
          <a:p>
            <a:pPr>
              <a:lnSpc>
                <a:spcPts val="2665"/>
              </a:lnSpc>
            </a:pPr>
            <a:r>
              <a:rPr lang="en-US" sz="2239">
                <a:solidFill>
                  <a:srgbClr val="003933"/>
                </a:solidFill>
                <a:latin typeface="Dosis Semi Bold"/>
              </a:rPr>
              <a:t>       </a:t>
            </a:r>
            <a:r>
              <a:rPr lang="en-US" sz="2239">
                <a:solidFill>
                  <a:srgbClr val="003933"/>
                </a:solidFill>
                <a:cs typeface="Dosis Semi Bold"/>
              </a:rPr>
              <a:t>รายการ: ความถี่ของการใช้งานพันธุกรรม ซึ่งอยู่ในรูปแบบเลขทศนิยม 5 หลัก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5786389" y="1228728"/>
            <a:ext cx="13006708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54"/>
              </a:lnSpc>
            </a:pPr>
            <a:r>
              <a:rPr lang="en-US" sz="5962" spc="196">
                <a:solidFill>
                  <a:srgbClr val="E65C7E"/>
                </a:solidFill>
                <a:latin typeface="Marykate"/>
              </a:rPr>
              <a:t>COLUMNS OF DATA SET </a:t>
            </a:r>
            <a:r>
              <a:rPr lang="en-US" sz="5962" spc="196">
                <a:solidFill>
                  <a:srgbClr val="1AB5DB"/>
                </a:solidFill>
                <a:latin typeface="Marykate"/>
              </a:rPr>
              <a:t> 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3286801" y="2598951"/>
            <a:ext cx="4301700" cy="564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4"/>
              </a:lnSpc>
            </a:pPr>
            <a:r>
              <a:rPr lang="en-US" sz="4214" spc="181">
                <a:solidFill>
                  <a:srgbClr val="00AD9C"/>
                </a:solidFill>
                <a:latin typeface="Marykate"/>
              </a:rPr>
              <a:t>KINGDOM 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890094" y="2598951"/>
            <a:ext cx="4301700" cy="542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4"/>
              </a:lnSpc>
            </a:pPr>
            <a:r>
              <a:rPr lang="en-US" sz="4114" spc="176">
                <a:solidFill>
                  <a:srgbClr val="00AD9C"/>
                </a:solidFill>
                <a:latin typeface="Marykate"/>
              </a:rPr>
              <a:t>NCODONS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2844231" y="3391628"/>
            <a:ext cx="5951636" cy="166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83552" indent="-241776" lvl="1">
              <a:lnSpc>
                <a:spcPts val="2665"/>
              </a:lnSpc>
              <a:buFont typeface="Arial"/>
              <a:buChar char="•"/>
            </a:pPr>
            <a:r>
              <a:rPr lang="en-US" sz="2239">
                <a:solidFill>
                  <a:srgbClr val="003933"/>
                </a:solidFill>
                <a:latin typeface="Dosis Semi Bold"/>
              </a:rPr>
              <a:t> มีทั้งหมด 11 kingdom : 'arc' (อาร์เคีย), 'bct' (แบคทีเรีย), 'phg' (แบคทีเรีย), </a:t>
            </a:r>
            <a:r>
              <a:rPr lang="en-US" sz="2239">
                <a:solidFill>
                  <a:srgbClr val="003933"/>
                </a:solidFill>
                <a:latin typeface="Dosis Semi Bold"/>
              </a:rPr>
              <a:t>plm' (พลาสมิด), ' pln' (พืช), 'inv' (สัตว์ไม่มีกระดูกสันหลัง), 'vrt' (สัตว์มีกระดูกสันหลัง), 'mam' (สัตว์เลี้ยงลูกด้วยนม), 'rod' (สัตว์ฟันแทะ), 'pri' (ไพรเมต) และ 'vrl' (ไวรัส) 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0725362" y="3389250"/>
            <a:ext cx="4301700" cy="336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83552" indent="-241776" lvl="1">
              <a:lnSpc>
                <a:spcPts val="2665"/>
              </a:lnSpc>
              <a:buFont typeface="Arial"/>
              <a:buChar char="•"/>
            </a:pPr>
            <a:r>
              <a:rPr lang="en-US" sz="2239">
                <a:solidFill>
                  <a:srgbClr val="003933"/>
                </a:solidFill>
                <a:cs typeface="Dosis Semi Bold"/>
              </a:rPr>
              <a:t>จำนวน ตัวรหัสพันธุกกรรม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0725362" y="7258248"/>
            <a:ext cx="5550984" cy="336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83552" indent="-241776" lvl="1">
              <a:lnSpc>
                <a:spcPts val="2665"/>
              </a:lnSpc>
              <a:buFont typeface="Arial"/>
              <a:buChar char="•"/>
            </a:pPr>
            <a:r>
              <a:rPr lang="en-US" sz="2239">
                <a:solidFill>
                  <a:srgbClr val="003933"/>
                </a:solidFill>
                <a:cs typeface="Dosis Semi Bold"/>
              </a:rPr>
              <a:t>ไอดี  species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4000"/>
          </a:blip>
          <a:srcRect l="-25046" t="21875" r="-25046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869488" y="-836544"/>
            <a:ext cx="20086371" cy="12006726"/>
            <a:chOff x="0" y="0"/>
            <a:chExt cx="26781829" cy="1600896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394920"/>
              <a:ext cx="1900244" cy="15205129"/>
              <a:chOff x="0" y="0"/>
              <a:chExt cx="356429" cy="285202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>
                <a:off x="0" y="0"/>
                <a:ext cx="356429" cy="2852028"/>
              </a:xfrm>
              <a:custGeom>
                <a:avLst/>
                <a:gdLst/>
                <a:ahLst/>
                <a:cxnLst/>
                <a:rect r="r" b="b" t="t" l="l"/>
                <a:pathLst>
                  <a:path h="2852028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1AB5D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24881585" y="394920"/>
              <a:ext cx="1900244" cy="15205129"/>
              <a:chOff x="0" y="0"/>
              <a:chExt cx="356429" cy="285202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>
                <a:off x="0" y="0"/>
                <a:ext cx="356429" cy="2852028"/>
              </a:xfrm>
              <a:custGeom>
                <a:avLst/>
                <a:gdLst/>
                <a:ahLst/>
                <a:cxnLst/>
                <a:rect r="r" b="b" t="t" l="l"/>
                <a:pathLst>
                  <a:path h="2852028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1AB5DB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5400000">
              <a:off x="12801106" y="-11850985"/>
              <a:ext cx="1900244" cy="25602213"/>
              <a:chOff x="0" y="0"/>
              <a:chExt cx="356429" cy="480221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>
                <a:off x="0" y="0"/>
                <a:ext cx="356429" cy="4802210"/>
              </a:xfrm>
              <a:custGeom>
                <a:avLst/>
                <a:gdLst/>
                <a:ahLst/>
                <a:cxnLst/>
                <a:rect r="r" b="b" t="t" l="l"/>
                <a:pathLst>
                  <a:path h="4802210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1AB5DB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5400000">
              <a:off x="12656286" y="2257740"/>
              <a:ext cx="1900244" cy="25602213"/>
              <a:chOff x="0" y="0"/>
              <a:chExt cx="356429" cy="480221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>
                <a:off x="0" y="0"/>
                <a:ext cx="356429" cy="4802210"/>
              </a:xfrm>
              <a:custGeom>
                <a:avLst/>
                <a:gdLst/>
                <a:ahLst/>
                <a:cxnLst/>
                <a:rect r="r" b="b" t="t" l="l"/>
                <a:pathLst>
                  <a:path h="4802210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1AB5DB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1455509" y="5253276"/>
            <a:ext cx="11347879" cy="3851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4946"/>
              </a:lnSpc>
            </a:pPr>
            <a:r>
              <a:rPr lang="en-US" sz="14100">
                <a:solidFill>
                  <a:srgbClr val="00AD9C"/>
                </a:solidFill>
                <a:latin typeface="Marykate"/>
              </a:rPr>
              <a:t>DATA PREPARATION: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55509" y="2731136"/>
            <a:ext cx="4993986" cy="2412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099"/>
              </a:lnSpc>
            </a:pPr>
            <a:r>
              <a:rPr lang="en-US" sz="18099" spc="597">
                <a:solidFill>
                  <a:srgbClr val="003933"/>
                </a:solidFill>
                <a:latin typeface="Marykate"/>
              </a:rPr>
              <a:t>02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71677">
            <a:off x="13389293" y="5297170"/>
            <a:ext cx="4445598" cy="6318033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73501">
            <a:off x="11928939" y="930411"/>
            <a:ext cx="1911167" cy="3166089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816188">
            <a:off x="14734598" y="987425"/>
            <a:ext cx="3656175" cy="3543166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76812">
            <a:off x="11654327" y="4757458"/>
            <a:ext cx="1403466" cy="2756808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 rot="0">
            <a:off x="17259300" y="626213"/>
            <a:ext cx="229651" cy="229651"/>
            <a:chOff x="0" y="0"/>
            <a:chExt cx="6350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561697" y="1893821"/>
            <a:ext cx="238202" cy="236037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71795">
            <a:off x="17483208" y="9501083"/>
            <a:ext cx="433712" cy="411632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407372" y="4274705"/>
            <a:ext cx="464062" cy="471782"/>
          </a:xfrm>
          <a:prstGeom prst="rect">
            <a:avLst/>
          </a:prstGeom>
        </p:spPr>
      </p:pic>
      <p:grpSp>
        <p:nvGrpSpPr>
          <p:cNvPr name="Group 27" id="27"/>
          <p:cNvGrpSpPr>
            <a:grpSpLocks noChangeAspect="true"/>
          </p:cNvGrpSpPr>
          <p:nvPr/>
        </p:nvGrpSpPr>
        <p:grpSpPr>
          <a:xfrm rot="-874149">
            <a:off x="13641867" y="5520507"/>
            <a:ext cx="498419" cy="262574"/>
            <a:chOff x="0" y="0"/>
            <a:chExt cx="1610360" cy="848360"/>
          </a:xfrm>
        </p:grpSpPr>
        <p:sp>
          <p:nvSpPr>
            <p:cNvPr name="Freeform 28" id="28"/>
            <p:cNvSpPr/>
            <p:nvPr/>
          </p:nvSpPr>
          <p:spPr>
            <a:xfrm flipH="false" flipV="false">
              <a:off x="-31750" y="0"/>
              <a:ext cx="1675130" cy="880110"/>
            </a:xfrm>
            <a:custGeom>
              <a:avLst/>
              <a:gdLst/>
              <a:ahLst/>
              <a:cxnLst/>
              <a:rect r="r" b="b" t="t" l="l"/>
              <a:pathLst>
                <a:path h="880110" w="167513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7442831" y="4913849"/>
            <a:ext cx="229651" cy="229651"/>
            <a:chOff x="0" y="0"/>
            <a:chExt cx="6350000" cy="6350000"/>
          </a:xfrm>
        </p:grpSpPr>
        <p:sp>
          <p:nvSpPr>
            <p:cNvPr name="Freeform 30" id="30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657002" y="9299018"/>
            <a:ext cx="455040" cy="407881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891077" y="741038"/>
            <a:ext cx="568596" cy="509669"/>
          </a:xfrm>
          <a:prstGeom prst="rect">
            <a:avLst/>
          </a:prstGeom>
        </p:spPr>
      </p:pic>
      <p:grpSp>
        <p:nvGrpSpPr>
          <p:cNvPr name="Group 33" id="33"/>
          <p:cNvGrpSpPr>
            <a:grpSpLocks noChangeAspect="true"/>
          </p:cNvGrpSpPr>
          <p:nvPr/>
        </p:nvGrpSpPr>
        <p:grpSpPr>
          <a:xfrm rot="-9583335">
            <a:off x="11985075" y="8218500"/>
            <a:ext cx="498419" cy="262574"/>
            <a:chOff x="0" y="0"/>
            <a:chExt cx="1610360" cy="848360"/>
          </a:xfrm>
        </p:grpSpPr>
        <p:sp>
          <p:nvSpPr>
            <p:cNvPr name="Freeform 34" id="34"/>
            <p:cNvSpPr/>
            <p:nvPr/>
          </p:nvSpPr>
          <p:spPr>
            <a:xfrm flipH="false" flipV="false">
              <a:off x="-31750" y="0"/>
              <a:ext cx="1675130" cy="880110"/>
            </a:xfrm>
            <a:custGeom>
              <a:avLst/>
              <a:gdLst/>
              <a:ahLst/>
              <a:cxnLst/>
              <a:rect r="r" b="b" t="t" l="l"/>
              <a:pathLst>
                <a:path h="880110" w="167513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4000"/>
          </a:blip>
          <a:srcRect l="-25046" t="21875" r="-25046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869488" y="-540354"/>
            <a:ext cx="1425183" cy="11403846"/>
            <a:chOff x="0" y="0"/>
            <a:chExt cx="356429" cy="2852028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356429" cy="2852028"/>
            </a:xfrm>
            <a:custGeom>
              <a:avLst/>
              <a:gdLst/>
              <a:ahLst/>
              <a:cxnLst/>
              <a:rect r="r" b="b" t="t" l="l"/>
              <a:pathLst>
                <a:path h="2852028" w="356429">
                  <a:moveTo>
                    <a:pt x="0" y="0"/>
                  </a:moveTo>
                  <a:lnTo>
                    <a:pt x="356429" y="0"/>
                  </a:lnTo>
                  <a:lnTo>
                    <a:pt x="356429" y="2852028"/>
                  </a:lnTo>
                  <a:lnTo>
                    <a:pt x="0" y="2852028"/>
                  </a:lnTo>
                  <a:close/>
                </a:path>
              </a:pathLst>
            </a:custGeom>
            <a:solidFill>
              <a:srgbClr val="1AB5D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3498" lIns="53498" bIns="53498" rIns="53498"/>
            <a:lstStyle/>
            <a:p>
              <a:pPr algn="ctr">
                <a:lnSpc>
                  <a:spcPts val="280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791700" y="-540354"/>
            <a:ext cx="1425183" cy="11403846"/>
            <a:chOff x="0" y="0"/>
            <a:chExt cx="356429" cy="2852028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356429" cy="2852028"/>
            </a:xfrm>
            <a:custGeom>
              <a:avLst/>
              <a:gdLst/>
              <a:ahLst/>
              <a:cxnLst/>
              <a:rect r="r" b="b" t="t" l="l"/>
              <a:pathLst>
                <a:path h="2852028" w="356429">
                  <a:moveTo>
                    <a:pt x="0" y="0"/>
                  </a:moveTo>
                  <a:lnTo>
                    <a:pt x="356429" y="0"/>
                  </a:lnTo>
                  <a:lnTo>
                    <a:pt x="356429" y="2852028"/>
                  </a:lnTo>
                  <a:lnTo>
                    <a:pt x="0" y="2852028"/>
                  </a:lnTo>
                  <a:close/>
                </a:path>
              </a:pathLst>
            </a:custGeom>
            <a:solidFill>
              <a:srgbClr val="1AB5D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3498" lIns="53498" bIns="53498" rIns="53498"/>
            <a:lstStyle/>
            <a:p>
              <a:pPr algn="ctr">
                <a:lnSpc>
                  <a:spcPts val="280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5400000">
            <a:off x="8731342" y="-9724783"/>
            <a:ext cx="1425183" cy="19201660"/>
            <a:chOff x="0" y="0"/>
            <a:chExt cx="356429" cy="4802210"/>
          </a:xfrm>
        </p:grpSpPr>
        <p:sp>
          <p:nvSpPr>
            <p:cNvPr name="Freeform 10" id="10"/>
            <p:cNvSpPr/>
            <p:nvPr/>
          </p:nvSpPr>
          <p:spPr>
            <a:xfrm flipH="false" flipV="false">
              <a:off x="0" y="0"/>
              <a:ext cx="356429" cy="4802210"/>
            </a:xfrm>
            <a:custGeom>
              <a:avLst/>
              <a:gdLst/>
              <a:ahLst/>
              <a:cxnLst/>
              <a:rect r="r" b="b" t="t" l="l"/>
              <a:pathLst>
                <a:path h="4802210" w="356429">
                  <a:moveTo>
                    <a:pt x="0" y="0"/>
                  </a:moveTo>
                  <a:lnTo>
                    <a:pt x="356429" y="0"/>
                  </a:lnTo>
                  <a:lnTo>
                    <a:pt x="356429" y="4802210"/>
                  </a:lnTo>
                  <a:lnTo>
                    <a:pt x="0" y="4802210"/>
                  </a:lnTo>
                  <a:close/>
                </a:path>
              </a:pathLst>
            </a:custGeom>
            <a:solidFill>
              <a:srgbClr val="1AB5D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3498" lIns="53498" bIns="53498" rIns="53498"/>
            <a:lstStyle/>
            <a:p>
              <a:pPr algn="ctr">
                <a:lnSpc>
                  <a:spcPts val="2801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5400000">
            <a:off x="8622726" y="856761"/>
            <a:ext cx="1425183" cy="19201660"/>
            <a:chOff x="0" y="0"/>
            <a:chExt cx="356429" cy="4802210"/>
          </a:xfrm>
        </p:grpSpPr>
        <p:sp>
          <p:nvSpPr>
            <p:cNvPr name="Freeform 13" id="13"/>
            <p:cNvSpPr/>
            <p:nvPr/>
          </p:nvSpPr>
          <p:spPr>
            <a:xfrm flipH="false" flipV="false">
              <a:off x="0" y="0"/>
              <a:ext cx="356429" cy="4802210"/>
            </a:xfrm>
            <a:custGeom>
              <a:avLst/>
              <a:gdLst/>
              <a:ahLst/>
              <a:cxnLst/>
              <a:rect r="r" b="b" t="t" l="l"/>
              <a:pathLst>
                <a:path h="4802210" w="356429">
                  <a:moveTo>
                    <a:pt x="0" y="0"/>
                  </a:moveTo>
                  <a:lnTo>
                    <a:pt x="356429" y="0"/>
                  </a:lnTo>
                  <a:lnTo>
                    <a:pt x="356429" y="4802210"/>
                  </a:lnTo>
                  <a:lnTo>
                    <a:pt x="0" y="4802210"/>
                  </a:lnTo>
                  <a:close/>
                </a:path>
              </a:pathLst>
            </a:custGeom>
            <a:solidFill>
              <a:srgbClr val="1AB5D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3498" lIns="53498" bIns="53498" rIns="53498"/>
            <a:lstStyle/>
            <a:p>
              <a:pPr algn="ctr">
                <a:lnSpc>
                  <a:spcPts val="2801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409785" y="892043"/>
            <a:ext cx="11344827" cy="1346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900" spc="544">
                <a:solidFill>
                  <a:srgbClr val="00AD9C"/>
                </a:solidFill>
                <a:latin typeface="Marykate"/>
              </a:rPr>
              <a:t>CLEAN DATA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618050" y="1079587"/>
            <a:ext cx="1104148" cy="1829161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44862">
            <a:off x="1278020" y="3136304"/>
            <a:ext cx="743325" cy="2743818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88756">
            <a:off x="198314" y="6834220"/>
            <a:ext cx="1930671" cy="3381749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58404">
            <a:off x="14787256" y="5819452"/>
            <a:ext cx="2657994" cy="3337664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450598">
            <a:off x="16196234" y="3190362"/>
            <a:ext cx="743325" cy="2743818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 rot="0">
            <a:off x="2705262" y="3858847"/>
            <a:ext cx="229651" cy="229651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58467" y="4269523"/>
            <a:ext cx="238202" cy="236037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71795">
            <a:off x="5503220" y="1012638"/>
            <a:ext cx="433712" cy="411632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382872" y="6350355"/>
            <a:ext cx="464062" cy="471782"/>
          </a:xfrm>
          <a:prstGeom prst="rect">
            <a:avLst/>
          </a:prstGeom>
        </p:spPr>
      </p:pic>
      <p:grpSp>
        <p:nvGrpSpPr>
          <p:cNvPr name="Group 26" id="26"/>
          <p:cNvGrpSpPr>
            <a:grpSpLocks noChangeAspect="true"/>
          </p:cNvGrpSpPr>
          <p:nvPr/>
        </p:nvGrpSpPr>
        <p:grpSpPr>
          <a:xfrm rot="-874149">
            <a:off x="2072612" y="897413"/>
            <a:ext cx="498419" cy="262574"/>
            <a:chOff x="0" y="0"/>
            <a:chExt cx="1610360" cy="848360"/>
          </a:xfrm>
        </p:grpSpPr>
        <p:sp>
          <p:nvSpPr>
            <p:cNvPr name="Freeform 27" id="27"/>
            <p:cNvSpPr/>
            <p:nvPr/>
          </p:nvSpPr>
          <p:spPr>
            <a:xfrm flipH="false" flipV="false">
              <a:off x="-31750" y="0"/>
              <a:ext cx="1675130" cy="880110"/>
            </a:xfrm>
            <a:custGeom>
              <a:avLst/>
              <a:gdLst/>
              <a:ahLst/>
              <a:cxnLst/>
              <a:rect r="r" b="b" t="t" l="l"/>
              <a:pathLst>
                <a:path h="880110" w="167513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07737" y="1484498"/>
            <a:ext cx="511826" cy="458783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 rot="0">
            <a:off x="17275074" y="5970988"/>
            <a:ext cx="229651" cy="229651"/>
            <a:chOff x="0" y="0"/>
            <a:chExt cx="6350000" cy="6350000"/>
          </a:xfrm>
        </p:grpSpPr>
        <p:sp>
          <p:nvSpPr>
            <p:cNvPr name="Freeform 30" id="30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391207" y="5143500"/>
            <a:ext cx="238202" cy="236037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71795">
            <a:off x="16785211" y="2124994"/>
            <a:ext cx="433712" cy="411632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47457" y="746672"/>
            <a:ext cx="464062" cy="471782"/>
          </a:xfrm>
          <a:prstGeom prst="rect">
            <a:avLst/>
          </a:prstGeom>
        </p:spPr>
      </p:pic>
      <p:grpSp>
        <p:nvGrpSpPr>
          <p:cNvPr name="Group 34" id="34"/>
          <p:cNvGrpSpPr>
            <a:grpSpLocks noChangeAspect="true"/>
          </p:cNvGrpSpPr>
          <p:nvPr/>
        </p:nvGrpSpPr>
        <p:grpSpPr>
          <a:xfrm rot="-874149">
            <a:off x="17140690" y="9008664"/>
            <a:ext cx="498419" cy="262574"/>
            <a:chOff x="0" y="0"/>
            <a:chExt cx="1610360" cy="848360"/>
          </a:xfrm>
        </p:grpSpPr>
        <p:sp>
          <p:nvSpPr>
            <p:cNvPr name="Freeform 35" id="35"/>
            <p:cNvSpPr/>
            <p:nvPr/>
          </p:nvSpPr>
          <p:spPr>
            <a:xfrm flipH="false" flipV="false">
              <a:off x="-31750" y="0"/>
              <a:ext cx="1675130" cy="880110"/>
            </a:xfrm>
            <a:custGeom>
              <a:avLst/>
              <a:gdLst/>
              <a:ahLst/>
              <a:cxnLst/>
              <a:rect r="r" b="b" t="t" l="l"/>
              <a:pathLst>
                <a:path h="880110" w="167513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19"/>
          <a:srcRect l="5117" t="0" r="0" b="0"/>
          <a:stretch>
            <a:fillRect/>
          </a:stretch>
        </p:blipFill>
        <p:spPr>
          <a:xfrm flipH="false" flipV="false" rot="0">
            <a:off x="3722198" y="2390793"/>
            <a:ext cx="11315548" cy="235463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242785" y="3493126"/>
            <a:ext cx="511826" cy="458783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143309" y="1099975"/>
            <a:ext cx="1104148" cy="1829161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0"/>
          <a:srcRect l="11234" t="3546" r="0" b="0"/>
          <a:stretch>
            <a:fillRect/>
          </a:stretch>
        </p:blipFill>
        <p:spPr>
          <a:xfrm flipH="false" flipV="false" rot="0">
            <a:off x="8424077" y="6856396"/>
            <a:ext cx="6455303" cy="2577376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1"/>
          <a:srcRect l="4502" t="0" r="0" b="83894"/>
          <a:stretch>
            <a:fillRect/>
          </a:stretch>
        </p:blipFill>
        <p:spPr>
          <a:xfrm flipH="false" flipV="false" rot="0">
            <a:off x="3647110" y="4745424"/>
            <a:ext cx="10993781" cy="84279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1"/>
          <a:srcRect l="5708" t="87321" r="56973" b="1133"/>
          <a:stretch>
            <a:fillRect/>
          </a:stretch>
        </p:blipFill>
        <p:spPr>
          <a:xfrm flipH="false" flipV="false" rot="0">
            <a:off x="8424077" y="6041728"/>
            <a:ext cx="4389645" cy="617255"/>
          </a:xfrm>
          <a:prstGeom prst="rect">
            <a:avLst/>
          </a:prstGeom>
        </p:spPr>
      </p:pic>
      <p:sp>
        <p:nvSpPr>
          <p:cNvPr name="TextBox 42" id="42"/>
          <p:cNvSpPr txBox="true"/>
          <p:nvPr/>
        </p:nvSpPr>
        <p:spPr>
          <a:xfrm rot="0">
            <a:off x="2448361" y="6628002"/>
            <a:ext cx="5568348" cy="1388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90"/>
              </a:lnSpc>
            </a:pPr>
            <a:r>
              <a:rPr lang="en-US" sz="3000">
                <a:solidFill>
                  <a:srgbClr val="003933"/>
                </a:solidFill>
                <a:latin typeface="Dosis Semi Bold"/>
              </a:rPr>
              <a:t>     ขั้นตอนนี้เราจะทำการปรับแต่งข้อมูลให้สามารถนำไปใช้ในการ train model ได้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4000"/>
          </a:blip>
          <a:srcRect l="-25046" t="21875" r="-25046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869488" y="-836544"/>
            <a:ext cx="20086371" cy="12006726"/>
            <a:chOff x="0" y="0"/>
            <a:chExt cx="26781829" cy="1600896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394920"/>
              <a:ext cx="1900244" cy="15205129"/>
              <a:chOff x="0" y="0"/>
              <a:chExt cx="356429" cy="285202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>
                <a:off x="0" y="0"/>
                <a:ext cx="356429" cy="2852028"/>
              </a:xfrm>
              <a:custGeom>
                <a:avLst/>
                <a:gdLst/>
                <a:ahLst/>
                <a:cxnLst/>
                <a:rect r="r" b="b" t="t" l="l"/>
                <a:pathLst>
                  <a:path h="2852028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1AB5D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24881585" y="394920"/>
              <a:ext cx="1900244" cy="15205129"/>
              <a:chOff x="0" y="0"/>
              <a:chExt cx="356429" cy="285202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>
                <a:off x="0" y="0"/>
                <a:ext cx="356429" cy="2852028"/>
              </a:xfrm>
              <a:custGeom>
                <a:avLst/>
                <a:gdLst/>
                <a:ahLst/>
                <a:cxnLst/>
                <a:rect r="r" b="b" t="t" l="l"/>
                <a:pathLst>
                  <a:path h="2852028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1AB5DB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5400000">
              <a:off x="12801106" y="-11850985"/>
              <a:ext cx="1900244" cy="25602213"/>
              <a:chOff x="0" y="0"/>
              <a:chExt cx="356429" cy="480221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>
                <a:off x="0" y="0"/>
                <a:ext cx="356429" cy="4802210"/>
              </a:xfrm>
              <a:custGeom>
                <a:avLst/>
                <a:gdLst/>
                <a:ahLst/>
                <a:cxnLst/>
                <a:rect r="r" b="b" t="t" l="l"/>
                <a:pathLst>
                  <a:path h="4802210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1AB5DB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5400000">
              <a:off x="12656286" y="2257740"/>
              <a:ext cx="1900244" cy="25602213"/>
              <a:chOff x="0" y="0"/>
              <a:chExt cx="356429" cy="480221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>
                <a:off x="0" y="0"/>
                <a:ext cx="356429" cy="4802210"/>
              </a:xfrm>
              <a:custGeom>
                <a:avLst/>
                <a:gdLst/>
                <a:ahLst/>
                <a:cxnLst/>
                <a:rect r="r" b="b" t="t" l="l"/>
                <a:pathLst>
                  <a:path h="4802210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1AB5DB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1607749" y="849218"/>
            <a:ext cx="13842765" cy="1346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900" spc="386">
                <a:solidFill>
                  <a:srgbClr val="00AD9C"/>
                </a:solidFill>
                <a:latin typeface="Marykate"/>
              </a:rPr>
              <a:t>SPILT DATA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455602">
            <a:off x="14956784" y="6926258"/>
            <a:ext cx="2417342" cy="2890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481781" y="403670"/>
            <a:ext cx="3291986" cy="3214175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 rot="0">
            <a:off x="17324840" y="3740747"/>
            <a:ext cx="229651" cy="229651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71795">
            <a:off x="16625815" y="4778812"/>
            <a:ext cx="433712" cy="411632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148820" y="4146826"/>
            <a:ext cx="464062" cy="471782"/>
          </a:xfrm>
          <a:prstGeom prst="rect">
            <a:avLst/>
          </a:prstGeom>
        </p:spPr>
      </p:pic>
      <p:grpSp>
        <p:nvGrpSpPr>
          <p:cNvPr name="Group 23" id="23"/>
          <p:cNvGrpSpPr>
            <a:grpSpLocks noChangeAspect="true"/>
          </p:cNvGrpSpPr>
          <p:nvPr/>
        </p:nvGrpSpPr>
        <p:grpSpPr>
          <a:xfrm rot="-874149">
            <a:off x="17124916" y="6139655"/>
            <a:ext cx="498419" cy="262574"/>
            <a:chOff x="0" y="0"/>
            <a:chExt cx="1610360" cy="848360"/>
          </a:xfrm>
        </p:grpSpPr>
        <p:sp>
          <p:nvSpPr>
            <p:cNvPr name="Freeform 24" id="24"/>
            <p:cNvSpPr/>
            <p:nvPr/>
          </p:nvSpPr>
          <p:spPr>
            <a:xfrm flipH="false" flipV="false">
              <a:off x="-31750" y="0"/>
              <a:ext cx="1675130" cy="880110"/>
            </a:xfrm>
            <a:custGeom>
              <a:avLst/>
              <a:gdLst/>
              <a:ahLst/>
              <a:cxnLst/>
              <a:rect r="r" b="b" t="t" l="l"/>
              <a:pathLst>
                <a:path h="880110" w="167513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12882" y="5908083"/>
            <a:ext cx="511826" cy="458783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1028700" y="2470727"/>
            <a:ext cx="6648134" cy="4819018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3986042" y="5414123"/>
            <a:ext cx="8476292" cy="3844177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8224188" y="2196053"/>
            <a:ext cx="6028963" cy="232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90"/>
              </a:lnSpc>
            </a:pPr>
            <a:r>
              <a:rPr lang="en-US" sz="3000">
                <a:solidFill>
                  <a:srgbClr val="003933"/>
                </a:solidFill>
                <a:latin typeface="Dosis Semi Bold"/>
              </a:rPr>
              <a:t>     ขั้นตอนนี้เราจะทำการแบ่งชุดข้อมูลออกเป็น 3 ส่วนคือ</a:t>
            </a:r>
          </a:p>
          <a:p>
            <a:pPr marL="647700" indent="-323850" lvl="1">
              <a:lnSpc>
                <a:spcPts val="3690"/>
              </a:lnSpc>
              <a:buFont typeface="Arial"/>
              <a:buChar char="•"/>
            </a:pPr>
            <a:r>
              <a:rPr lang="en-US" sz="3000">
                <a:solidFill>
                  <a:srgbClr val="003933"/>
                </a:solidFill>
                <a:latin typeface="Dosis Semi Bold"/>
              </a:rPr>
              <a:t>Train - 60%</a:t>
            </a:r>
          </a:p>
          <a:p>
            <a:pPr marL="647700" indent="-323850" lvl="1">
              <a:lnSpc>
                <a:spcPts val="3690"/>
              </a:lnSpc>
              <a:buFont typeface="Arial"/>
              <a:buChar char="•"/>
            </a:pPr>
            <a:r>
              <a:rPr lang="en-US" sz="3000">
                <a:solidFill>
                  <a:srgbClr val="003933"/>
                </a:solidFill>
                <a:latin typeface="Dosis Semi Bold"/>
              </a:rPr>
              <a:t>Valid - 20%</a:t>
            </a:r>
          </a:p>
          <a:p>
            <a:pPr marL="647700" indent="-323850" lvl="1">
              <a:lnSpc>
                <a:spcPts val="3690"/>
              </a:lnSpc>
              <a:buFont typeface="Arial"/>
              <a:buChar char="•"/>
            </a:pPr>
            <a:r>
              <a:rPr lang="en-US" sz="3000">
                <a:solidFill>
                  <a:srgbClr val="003933"/>
                </a:solidFill>
                <a:latin typeface="Dosis Semi Bold"/>
              </a:rPr>
              <a:t>Test - 20%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4000"/>
          </a:blip>
          <a:srcRect l="-25046" t="21875" r="-25046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899186" y="-859863"/>
            <a:ext cx="20086371" cy="12006726"/>
            <a:chOff x="0" y="0"/>
            <a:chExt cx="26781829" cy="1600896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394920"/>
              <a:ext cx="1900244" cy="15205129"/>
              <a:chOff x="0" y="0"/>
              <a:chExt cx="356429" cy="285202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>
                <a:off x="0" y="0"/>
                <a:ext cx="356429" cy="2852028"/>
              </a:xfrm>
              <a:custGeom>
                <a:avLst/>
                <a:gdLst/>
                <a:ahLst/>
                <a:cxnLst/>
                <a:rect r="r" b="b" t="t" l="l"/>
                <a:pathLst>
                  <a:path h="2852028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1AB5D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24881585" y="394920"/>
              <a:ext cx="1900244" cy="15205129"/>
              <a:chOff x="0" y="0"/>
              <a:chExt cx="356429" cy="285202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>
                <a:off x="0" y="0"/>
                <a:ext cx="356429" cy="2852028"/>
              </a:xfrm>
              <a:custGeom>
                <a:avLst/>
                <a:gdLst/>
                <a:ahLst/>
                <a:cxnLst/>
                <a:rect r="r" b="b" t="t" l="l"/>
                <a:pathLst>
                  <a:path h="2852028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1AB5DB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5400000">
              <a:off x="12801106" y="-11850985"/>
              <a:ext cx="1900244" cy="25602213"/>
              <a:chOff x="0" y="0"/>
              <a:chExt cx="356429" cy="480221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>
                <a:off x="0" y="0"/>
                <a:ext cx="356429" cy="4802210"/>
              </a:xfrm>
              <a:custGeom>
                <a:avLst/>
                <a:gdLst/>
                <a:ahLst/>
                <a:cxnLst/>
                <a:rect r="r" b="b" t="t" l="l"/>
                <a:pathLst>
                  <a:path h="4802210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1AB5DB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5400000">
              <a:off x="12656286" y="2257740"/>
              <a:ext cx="1900244" cy="25602213"/>
              <a:chOff x="0" y="0"/>
              <a:chExt cx="356429" cy="480221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>
                <a:off x="0" y="0"/>
                <a:ext cx="356429" cy="4802210"/>
              </a:xfrm>
              <a:custGeom>
                <a:avLst/>
                <a:gdLst/>
                <a:ahLst/>
                <a:cxnLst/>
                <a:rect r="r" b="b" t="t" l="l"/>
                <a:pathLst>
                  <a:path h="4802210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1AB5DB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1028700" y="1565997"/>
            <a:ext cx="13489344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79"/>
              </a:lnSpc>
            </a:pPr>
            <a:r>
              <a:rPr lang="en-US" sz="7399" spc="244">
                <a:solidFill>
                  <a:srgbClr val="DB3349"/>
                </a:solidFill>
                <a:latin typeface="Marykate"/>
              </a:rPr>
              <a:t>EXTRA SELF STUDY KNOWLEDGE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79497" y="3656286"/>
            <a:ext cx="9598487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4799"/>
              </a:lnSpc>
              <a:buFont typeface="Arial"/>
              <a:buChar char="•"/>
            </a:pPr>
            <a:r>
              <a:rPr lang="en-US" sz="3999" spc="131">
                <a:solidFill>
                  <a:srgbClr val="00AD9C"/>
                </a:solidFill>
                <a:cs typeface="Marykate"/>
              </a:rPr>
              <a:t>การวนลูปหาค่าที่เป็น STRING ถ้าค่าไหนไม่สามารถเป็น FLOAT ได้จะแสดงออกมา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276549">
            <a:off x="13121721" y="1375284"/>
            <a:ext cx="4058692" cy="3933242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4454512">
            <a:off x="14121920" y="6047026"/>
            <a:ext cx="2433335" cy="2358123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 rot="0">
            <a:off x="14403219" y="8540132"/>
            <a:ext cx="229651" cy="229651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384926" y="5624790"/>
            <a:ext cx="222321" cy="2203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983565" y="4045722"/>
            <a:ext cx="433123" cy="440328"/>
          </a:xfrm>
          <a:prstGeom prst="rect">
            <a:avLst/>
          </a:prstGeom>
        </p:spPr>
      </p:pic>
      <p:grpSp>
        <p:nvGrpSpPr>
          <p:cNvPr name="Group 24" id="24"/>
          <p:cNvGrpSpPr>
            <a:grpSpLocks noChangeAspect="true"/>
          </p:cNvGrpSpPr>
          <p:nvPr/>
        </p:nvGrpSpPr>
        <p:grpSpPr>
          <a:xfrm rot="-874149">
            <a:off x="13221996" y="5435303"/>
            <a:ext cx="465190" cy="245068"/>
            <a:chOff x="0" y="0"/>
            <a:chExt cx="1610360" cy="848360"/>
          </a:xfrm>
        </p:grpSpPr>
        <p:sp>
          <p:nvSpPr>
            <p:cNvPr name="Freeform 25" id="25"/>
            <p:cNvSpPr/>
            <p:nvPr/>
          </p:nvSpPr>
          <p:spPr>
            <a:xfrm flipH="false" flipV="false">
              <a:off x="-31750" y="0"/>
              <a:ext cx="1675130" cy="880110"/>
            </a:xfrm>
            <a:custGeom>
              <a:avLst/>
              <a:gdLst/>
              <a:ahLst/>
              <a:cxnLst/>
              <a:rect r="r" b="b" t="t" l="l"/>
              <a:pathLst>
                <a:path h="880110" w="167513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4919759" y="1028700"/>
            <a:ext cx="229651" cy="229651"/>
            <a:chOff x="0" y="0"/>
            <a:chExt cx="6350000" cy="6350000"/>
          </a:xfrm>
        </p:grpSpPr>
        <p:sp>
          <p:nvSpPr>
            <p:cNvPr name="Freeform 27" id="27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518044" y="3341905"/>
            <a:ext cx="238202" cy="236037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286014" y="1895312"/>
            <a:ext cx="464062" cy="471782"/>
          </a:xfrm>
          <a:prstGeom prst="rect">
            <a:avLst/>
          </a:prstGeom>
        </p:spPr>
      </p:pic>
      <p:grpSp>
        <p:nvGrpSpPr>
          <p:cNvPr name="Group 30" id="30"/>
          <p:cNvGrpSpPr>
            <a:grpSpLocks noChangeAspect="true"/>
          </p:cNvGrpSpPr>
          <p:nvPr/>
        </p:nvGrpSpPr>
        <p:grpSpPr>
          <a:xfrm rot="-874149">
            <a:off x="15363599" y="2157691"/>
            <a:ext cx="498419" cy="262574"/>
            <a:chOff x="0" y="0"/>
            <a:chExt cx="1610360" cy="848360"/>
          </a:xfrm>
        </p:grpSpPr>
        <p:sp>
          <p:nvSpPr>
            <p:cNvPr name="Freeform 31" id="31"/>
            <p:cNvSpPr/>
            <p:nvPr/>
          </p:nvSpPr>
          <p:spPr>
            <a:xfrm flipH="false" flipV="false">
              <a:off x="-31750" y="0"/>
              <a:ext cx="1675130" cy="880110"/>
            </a:xfrm>
            <a:custGeom>
              <a:avLst/>
              <a:gdLst/>
              <a:ahLst/>
              <a:cxnLst/>
              <a:rect r="r" b="b" t="t" l="l"/>
              <a:pathLst>
                <a:path h="880110" w="167513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49860" y="1258351"/>
            <a:ext cx="707684" cy="634342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39781" y="907489"/>
            <a:ext cx="238202" cy="236037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0">
            <a:off x="1438135" y="5197192"/>
            <a:ext cx="9598487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 spc="131">
                <a:solidFill>
                  <a:srgbClr val="8A5599"/>
                </a:solidFill>
                <a:latin typeface="Marykate"/>
              </a:rPr>
              <a:t>2. DROPNA: ใช้ในการลบ COLUMN ที่มีค่าที่เป็น NULL อยู่ในนั้น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38135" y="6987333"/>
            <a:ext cx="9598487" cy="240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 spc="131">
                <a:solidFill>
                  <a:srgbClr val="00AD9C"/>
                </a:solidFill>
                <a:latin typeface="Marykate"/>
              </a:rPr>
              <a:t>3. การแปลงค่าใน COLUMN ให้เป็น NUMBER ทั้งหมด โดยจะทำให้ตัวที่เป็น STRING กลายเป็นค่า NULL เพราะไม่สามารถแปลงค่าได้</a:t>
            </a:r>
          </a:p>
          <a:p>
            <a:pPr>
              <a:lnSpc>
                <a:spcPts val="479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4000"/>
          </a:blip>
          <a:srcRect l="-25046" t="21875" r="-25046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869488" y="-836544"/>
            <a:ext cx="20086371" cy="12006726"/>
            <a:chOff x="0" y="0"/>
            <a:chExt cx="26781829" cy="1600896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394920"/>
              <a:ext cx="1900244" cy="15205129"/>
              <a:chOff x="0" y="0"/>
              <a:chExt cx="356429" cy="285202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>
                <a:off x="0" y="0"/>
                <a:ext cx="356429" cy="2852028"/>
              </a:xfrm>
              <a:custGeom>
                <a:avLst/>
                <a:gdLst/>
                <a:ahLst/>
                <a:cxnLst/>
                <a:rect r="r" b="b" t="t" l="l"/>
                <a:pathLst>
                  <a:path h="2852028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F2BC2A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24881585" y="394920"/>
              <a:ext cx="1900244" cy="15205129"/>
              <a:chOff x="0" y="0"/>
              <a:chExt cx="356429" cy="285202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>
                <a:off x="0" y="0"/>
                <a:ext cx="356429" cy="2852028"/>
              </a:xfrm>
              <a:custGeom>
                <a:avLst/>
                <a:gdLst/>
                <a:ahLst/>
                <a:cxnLst/>
                <a:rect r="r" b="b" t="t" l="l"/>
                <a:pathLst>
                  <a:path h="2852028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F2BC2A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5400000">
              <a:off x="12801106" y="-11850985"/>
              <a:ext cx="1900244" cy="25602213"/>
              <a:chOff x="0" y="0"/>
              <a:chExt cx="356429" cy="480221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>
                <a:off x="0" y="0"/>
                <a:ext cx="356429" cy="4802210"/>
              </a:xfrm>
              <a:custGeom>
                <a:avLst/>
                <a:gdLst/>
                <a:ahLst/>
                <a:cxnLst/>
                <a:rect r="r" b="b" t="t" l="l"/>
                <a:pathLst>
                  <a:path h="4802210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F2BC2A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5400000">
              <a:off x="12656286" y="2257740"/>
              <a:ext cx="1900244" cy="25602213"/>
              <a:chOff x="0" y="0"/>
              <a:chExt cx="356429" cy="480221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>
                <a:off x="0" y="0"/>
                <a:ext cx="356429" cy="4802210"/>
              </a:xfrm>
              <a:custGeom>
                <a:avLst/>
                <a:gdLst/>
                <a:ahLst/>
                <a:cxnLst/>
                <a:rect r="r" b="b" t="t" l="l"/>
                <a:pathLst>
                  <a:path h="4802210" w="356429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F2BC2A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3498" lIns="53498" bIns="53498" rIns="53498"/>
              <a:lstStyle/>
              <a:p>
                <a:pPr algn="ctr">
                  <a:lnSpc>
                    <a:spcPts val="2801"/>
                  </a:lnSpc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1465034" y="4712013"/>
            <a:ext cx="11347879" cy="3465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254"/>
              </a:lnSpc>
            </a:pPr>
            <a:r>
              <a:rPr lang="en-US" sz="14100" spc="465">
                <a:solidFill>
                  <a:srgbClr val="00AD9C"/>
                </a:solidFill>
                <a:latin typeface="Marykate"/>
              </a:rPr>
              <a:t>DATA PREPROCESSING: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08068" y="1947223"/>
            <a:ext cx="4993986" cy="2412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099"/>
              </a:lnSpc>
            </a:pPr>
            <a:r>
              <a:rPr lang="en-US" sz="18099" spc="597">
                <a:solidFill>
                  <a:srgbClr val="003933"/>
                </a:solidFill>
                <a:latin typeface="Marykate"/>
              </a:rPr>
              <a:t>03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71677">
            <a:off x="13389293" y="5297170"/>
            <a:ext cx="4445598" cy="6318033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73501">
            <a:off x="11928939" y="930411"/>
            <a:ext cx="1911167" cy="3166089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816188">
            <a:off x="14734598" y="987425"/>
            <a:ext cx="3656175" cy="3543166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76812">
            <a:off x="12040155" y="6623970"/>
            <a:ext cx="1403466" cy="2756808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 rot="0">
            <a:off x="17259300" y="626213"/>
            <a:ext cx="229651" cy="229651"/>
            <a:chOff x="0" y="0"/>
            <a:chExt cx="6350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561697" y="1893821"/>
            <a:ext cx="238202" cy="236037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71795">
            <a:off x="17483208" y="9501083"/>
            <a:ext cx="433712" cy="411632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407372" y="4274705"/>
            <a:ext cx="464062" cy="471782"/>
          </a:xfrm>
          <a:prstGeom prst="rect">
            <a:avLst/>
          </a:prstGeom>
        </p:spPr>
      </p:pic>
      <p:grpSp>
        <p:nvGrpSpPr>
          <p:cNvPr name="Group 27" id="27"/>
          <p:cNvGrpSpPr>
            <a:grpSpLocks noChangeAspect="true"/>
          </p:cNvGrpSpPr>
          <p:nvPr/>
        </p:nvGrpSpPr>
        <p:grpSpPr>
          <a:xfrm rot="-874149">
            <a:off x="13641867" y="5520507"/>
            <a:ext cx="498419" cy="262574"/>
            <a:chOff x="0" y="0"/>
            <a:chExt cx="1610360" cy="848360"/>
          </a:xfrm>
        </p:grpSpPr>
        <p:sp>
          <p:nvSpPr>
            <p:cNvPr name="Freeform 28" id="28"/>
            <p:cNvSpPr/>
            <p:nvPr/>
          </p:nvSpPr>
          <p:spPr>
            <a:xfrm flipH="false" flipV="false">
              <a:off x="-31750" y="0"/>
              <a:ext cx="1675130" cy="880110"/>
            </a:xfrm>
            <a:custGeom>
              <a:avLst/>
              <a:gdLst/>
              <a:ahLst/>
              <a:cxnLst/>
              <a:rect r="r" b="b" t="t" l="l"/>
              <a:pathLst>
                <a:path h="880110" w="167513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7442831" y="4913849"/>
            <a:ext cx="229651" cy="229651"/>
            <a:chOff x="0" y="0"/>
            <a:chExt cx="6350000" cy="6350000"/>
          </a:xfrm>
        </p:grpSpPr>
        <p:sp>
          <p:nvSpPr>
            <p:cNvPr name="Freeform 30" id="30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657002" y="9299018"/>
            <a:ext cx="455040" cy="407881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891077" y="741038"/>
            <a:ext cx="568596" cy="509669"/>
          </a:xfrm>
          <a:prstGeom prst="rect">
            <a:avLst/>
          </a:prstGeom>
        </p:spPr>
      </p:pic>
      <p:grpSp>
        <p:nvGrpSpPr>
          <p:cNvPr name="Group 33" id="33"/>
          <p:cNvGrpSpPr>
            <a:grpSpLocks noChangeAspect="true"/>
          </p:cNvGrpSpPr>
          <p:nvPr/>
        </p:nvGrpSpPr>
        <p:grpSpPr>
          <a:xfrm rot="-9583335">
            <a:off x="11985075" y="8218500"/>
            <a:ext cx="498419" cy="262574"/>
            <a:chOff x="0" y="0"/>
            <a:chExt cx="1610360" cy="848360"/>
          </a:xfrm>
        </p:grpSpPr>
        <p:sp>
          <p:nvSpPr>
            <p:cNvPr name="Freeform 34" id="34"/>
            <p:cNvSpPr/>
            <p:nvPr/>
          </p:nvSpPr>
          <p:spPr>
            <a:xfrm flipH="false" flipV="false">
              <a:off x="-31750" y="0"/>
              <a:ext cx="1675130" cy="880110"/>
            </a:xfrm>
            <a:custGeom>
              <a:avLst/>
              <a:gdLst/>
              <a:ahLst/>
              <a:cxnLst/>
              <a:rect r="r" b="b" t="t" l="l"/>
              <a:pathLst>
                <a:path h="880110" w="167513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DAFhGykDjeU</dc:identifier>
  <dcterms:modified xsi:type="dcterms:W3CDTF">2011-08-01T06:04:30Z</dcterms:modified>
  <cp:revision>1</cp:revision>
  <dc:title>Cute Illustrated Weekly Log Presentation</dc:title>
</cp:coreProperties>
</file>